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80" r:id="rId4"/>
    <p:sldId id="257" r:id="rId5"/>
    <p:sldId id="258" r:id="rId6"/>
    <p:sldId id="272" r:id="rId7"/>
    <p:sldId id="273" r:id="rId8"/>
    <p:sldId id="274" r:id="rId9"/>
    <p:sldId id="271" r:id="rId10"/>
    <p:sldId id="275" r:id="rId11"/>
    <p:sldId id="276" r:id="rId12"/>
    <p:sldId id="277" r:id="rId13"/>
    <p:sldId id="279" r:id="rId14"/>
    <p:sldId id="260" r:id="rId15"/>
    <p:sldId id="261" r:id="rId16"/>
    <p:sldId id="262" r:id="rId17"/>
    <p:sldId id="278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73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5054D-1E0B-CD45-B3F5-B7788A5D154E}" type="datetimeFigureOut">
              <a:rPr lang="en-US" smtClean="0"/>
              <a:t>5/6/12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BD906-BF8F-804D-8A61-A4DA88BBF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3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6D3845-4C25-2C4E-B601-43C51D3AE217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71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6A4740A-2042-0844-91ED-5ACAAE31FF64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7E34BD-7C59-A44C-BAFC-B3C42CDE3B88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3277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F0B2A45-F0B5-4241-B912-1574634FE057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512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61E598-F74E-394D-A4F6-3401DE6B583D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194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F7AF5B-660B-D143-AA8E-33CBBF640C1F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8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9EA2627-6E87-9A43-AD0D-10EAC90917D0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40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3A4FD6F-9398-6040-93D4-B8C4DBD429BD}" type="slidenum">
              <a:rPr lang="en-US" sz="1200"/>
              <a:pPr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5E214B-C431-0548-AB4C-223EEEE9FA38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7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9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27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944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6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47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3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3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0A9C3-F2D4-8041-BF4F-3C4725B77548}" type="datetimeFigureOut">
              <a:rPr lang="en-US" smtClean="0"/>
              <a:t>5/6/12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9755F-0DFC-4147-8B54-76A0FC77B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5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9.png"/><Relationship Id="rId1" Type="http://schemas.microsoft.com/office/2007/relationships/media" Target="file://localhost/Users/mhughes/Documents/astronomy/talks/threelines.mpg" TargetMode="External"/><Relationship Id="rId2" Type="http://schemas.openxmlformats.org/officeDocument/2006/relationships/video" Target="file://localhost/Users/mhughes/Documents/astronomy/talks/threelines.mp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5.emf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200525" y="405299"/>
            <a:ext cx="8769685" cy="17624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00525" y="3742257"/>
            <a:ext cx="8769685" cy="1272969"/>
          </a:xfrm>
          <a:prstGeom prst="roundRect">
            <a:avLst/>
          </a:prstGeom>
          <a:solidFill>
            <a:srgbClr val="8EB4E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1955383"/>
            <a:ext cx="9144000" cy="20214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po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120" y="2167719"/>
            <a:ext cx="1671090" cy="1574538"/>
          </a:xfrm>
          <a:prstGeom prst="rect">
            <a:avLst/>
          </a:prstGeom>
        </p:spPr>
      </p:pic>
      <p:pic>
        <p:nvPicPr>
          <p:cNvPr id="28" name="Picture 27" descr="bla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25" y="1955383"/>
            <a:ext cx="2046111" cy="2021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0162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Dynamics of </a:t>
            </a:r>
            <a:r>
              <a:rPr lang="en-US" dirty="0" err="1" smtClean="0">
                <a:latin typeface="Century Schoolbook"/>
                <a:cs typeface="Century Schoolbook"/>
              </a:rPr>
              <a:t>Circumstellar</a:t>
            </a:r>
            <a:r>
              <a:rPr lang="en-US" dirty="0" smtClean="0">
                <a:latin typeface="Century Schoolbook"/>
                <a:cs typeface="Century Schoolbook"/>
              </a:rPr>
              <a:t> Disks</a:t>
            </a:r>
            <a:endParaRPr lang="en-US" sz="3600" dirty="0">
              <a:latin typeface="Century Schoolbook"/>
              <a:cs typeface="Century Schoolboo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525" y="5316621"/>
            <a:ext cx="3586747" cy="1113589"/>
          </a:xfrm>
        </p:spPr>
        <p:txBody>
          <a:bodyPr/>
          <a:lstStyle/>
          <a:p>
            <a:pPr algn="l"/>
            <a:r>
              <a:rPr lang="en-US" dirty="0" smtClean="0">
                <a:latin typeface="Century Schoolbook"/>
                <a:cs typeface="Century Schoolbook"/>
              </a:rPr>
              <a:t>Meredith Hughes</a:t>
            </a:r>
          </a:p>
          <a:p>
            <a:pPr algn="l"/>
            <a:r>
              <a:rPr lang="en-US" sz="2000" dirty="0" smtClean="0">
                <a:latin typeface="Century Schoolbook"/>
                <a:cs typeface="Century Schoolbook"/>
              </a:rPr>
              <a:t>Miller Fellow, UC Berkeley</a:t>
            </a:r>
            <a:endParaRPr lang="en-US" sz="2000" dirty="0">
              <a:latin typeface="Century Schoolbook"/>
              <a:cs typeface="Century Schoolboo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0525" y="4229148"/>
            <a:ext cx="8769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Century Schoolbook"/>
                <a:cs typeface="Century Schoolbook"/>
              </a:rPr>
              <a:t>Turbulence, Magnetic Fields, and Clumps</a:t>
            </a:r>
            <a:endParaRPr lang="en-US" sz="3200" dirty="0"/>
          </a:p>
        </p:txBody>
      </p:sp>
      <p:grpSp>
        <p:nvGrpSpPr>
          <p:cNvPr id="5" name="Group 38"/>
          <p:cNvGrpSpPr>
            <a:grpSpLocks/>
          </p:cNvGrpSpPr>
          <p:nvPr/>
        </p:nvGrpSpPr>
        <p:grpSpPr bwMode="auto">
          <a:xfrm>
            <a:off x="2181099" y="534002"/>
            <a:ext cx="5035846" cy="3135866"/>
            <a:chOff x="559542" y="3087370"/>
            <a:chExt cx="5841258" cy="3770630"/>
          </a:xfrm>
        </p:grpSpPr>
        <p:grpSp>
          <p:nvGrpSpPr>
            <p:cNvPr id="6" name="Group 24"/>
            <p:cNvGrpSpPr>
              <a:grpSpLocks/>
            </p:cNvGrpSpPr>
            <p:nvPr/>
          </p:nvGrpSpPr>
          <p:grpSpPr bwMode="auto">
            <a:xfrm>
              <a:off x="1219200" y="3087370"/>
              <a:ext cx="5181600" cy="3770630"/>
              <a:chOff x="685800" y="-304800"/>
              <a:chExt cx="6406853" cy="4456430"/>
            </a:xfrm>
          </p:grpSpPr>
          <p:grpSp>
            <p:nvGrpSpPr>
              <p:cNvPr id="16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24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7" name="Group 23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6406853" cy="3501192"/>
                <a:chOff x="685800" y="-304800"/>
                <a:chExt cx="6406853" cy="3501192"/>
              </a:xfrm>
            </p:grpSpPr>
            <p:sp>
              <p:nvSpPr>
                <p:cNvPr id="18" name="Arc 17"/>
                <p:cNvSpPr/>
                <p:nvPr/>
              </p:nvSpPr>
              <p:spPr bwMode="auto">
                <a:xfrm flipV="1">
                  <a:off x="1067365" y="2196430"/>
                  <a:ext cx="5257899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9" name="Arc 18"/>
                <p:cNvSpPr/>
                <p:nvPr/>
              </p:nvSpPr>
              <p:spPr bwMode="auto">
                <a:xfrm flipV="1">
                  <a:off x="763157" y="1218830"/>
                  <a:ext cx="5485563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0" name="Arc 19"/>
                <p:cNvSpPr/>
                <p:nvPr/>
              </p:nvSpPr>
              <p:spPr bwMode="auto">
                <a:xfrm flipV="1">
                  <a:off x="686613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1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5943600" y="2057400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>
                      <a:solidFill>
                        <a:srgbClr val="5C9AC2"/>
                      </a:solidFill>
                      <a:latin typeface="Baskerville Old Face" charset="0"/>
                      <a:cs typeface="Baskerville Old Face" charset="0"/>
                    </a:rPr>
                    <a:t>CO(3-2)</a:t>
                  </a:r>
                </a:p>
              </p:txBody>
            </p:sp>
            <p:sp>
              <p:nvSpPr>
                <p:cNvPr id="22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6046536" y="2315078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 dirty="0">
                      <a:solidFill>
                        <a:srgbClr val="4A5DA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  <p:sp>
              <p:nvSpPr>
                <p:cNvPr id="23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2667000"/>
                  <a:ext cx="99665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 baseline="300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13</a:t>
                  </a:r>
                  <a:r>
                    <a:rPr lang="en-US" sz="16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</p:grpSp>
        </p:grpSp>
        <p:grpSp>
          <p:nvGrpSpPr>
            <p:cNvPr id="7" name="Group 26"/>
            <p:cNvGrpSpPr>
              <a:grpSpLocks/>
            </p:cNvGrpSpPr>
            <p:nvPr/>
          </p:nvGrpSpPr>
          <p:grpSpPr bwMode="auto">
            <a:xfrm flipH="1">
              <a:off x="559542" y="3087370"/>
              <a:ext cx="4622058" cy="3770630"/>
              <a:chOff x="685800" y="-304800"/>
              <a:chExt cx="5715000" cy="4456430"/>
            </a:xfrm>
          </p:grpSpPr>
          <p:grpSp>
            <p:nvGrpSpPr>
              <p:cNvPr id="8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13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9" name="Group 28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5715000" cy="3501192"/>
                <a:chOff x="685800" y="-304800"/>
                <a:chExt cx="5715000" cy="3501192"/>
              </a:xfrm>
            </p:grpSpPr>
            <p:sp>
              <p:nvSpPr>
                <p:cNvPr id="10" name="Arc 9"/>
                <p:cNvSpPr/>
                <p:nvPr/>
              </p:nvSpPr>
              <p:spPr bwMode="auto">
                <a:xfrm flipV="1">
                  <a:off x="1066359" y="2196430"/>
                  <a:ext cx="5257897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1" name="Arc 10"/>
                <p:cNvSpPr/>
                <p:nvPr/>
              </p:nvSpPr>
              <p:spPr bwMode="auto">
                <a:xfrm flipV="1">
                  <a:off x="762150" y="1218830"/>
                  <a:ext cx="5485564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2" name="Arc 11"/>
                <p:cNvSpPr/>
                <p:nvPr/>
              </p:nvSpPr>
              <p:spPr bwMode="auto">
                <a:xfrm flipV="1">
                  <a:off x="685608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</p:grpSp>
      <p:sp>
        <p:nvSpPr>
          <p:cNvPr id="27" name="TextBox 26"/>
          <p:cNvSpPr txBox="1"/>
          <p:nvPr/>
        </p:nvSpPr>
        <p:spPr>
          <a:xfrm>
            <a:off x="4089400" y="5206882"/>
            <a:ext cx="505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David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Wilner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Sean Andrews,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Jungyeon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Cho,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Johnathan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Williams, Charlie Qi, Catherine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Espaillat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Chat Hull, Dick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Plambeck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Ram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Rao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Dan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Marrone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Brian Mason,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Michiel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Hogerheijde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Gaspard Duchene, John Carpenter, Eugene Chiang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796826"/>
            <a:ext cx="9144000" cy="1585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3976842"/>
            <a:ext cx="9144000" cy="15855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46"/>
          <p:cNvSpPr>
            <a:spLocks noChangeArrowheads="1"/>
          </p:cNvSpPr>
          <p:nvPr/>
        </p:nvSpPr>
        <p:spPr bwMode="auto">
          <a:xfrm>
            <a:off x="228600" y="4724400"/>
            <a:ext cx="80010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rgbClr val="000000"/>
                </a:solidFill>
                <a:latin typeface="Baskerville Old Face" charset="0"/>
              </a:rPr>
              <a:t>“These values should be used as upper limits, since the spectral resolution used for the analysis (0.2 km/s) is comparable to the derived line widths.”</a:t>
            </a:r>
          </a:p>
          <a:p>
            <a:pPr algn="r"/>
            <a:r>
              <a:rPr lang="en-US" sz="1400" b="1" dirty="0" err="1">
                <a:solidFill>
                  <a:srgbClr val="273056"/>
                </a:solidFill>
                <a:latin typeface="Baskerville Old Face" charset="0"/>
              </a:rPr>
              <a:t>Pietu</a:t>
            </a:r>
            <a:r>
              <a:rPr lang="en-US" sz="1400" b="1" dirty="0">
                <a:solidFill>
                  <a:srgbClr val="273056"/>
                </a:solidFill>
                <a:latin typeface="Baskerville Old Face" charset="0"/>
              </a:rPr>
              <a:t> et al. (2007)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Turbulence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81000" y="914400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000000"/>
                </a:solidFill>
                <a:latin typeface="Baskerville Old Face" charset="0"/>
              </a:rPr>
              <a:t>Feasibility: low-res spectra indicate detectable ∆</a:t>
            </a:r>
            <a:r>
              <a:rPr lang="en-US" sz="2800" b="1" dirty="0" err="1">
                <a:solidFill>
                  <a:srgbClr val="000000"/>
                </a:solidFill>
                <a:latin typeface="Baskerville Old Face" charset="0"/>
              </a:rPr>
              <a:t>v</a:t>
            </a:r>
            <a:r>
              <a:rPr lang="en-US" sz="2800" b="1" baseline="-25000" dirty="0" err="1">
                <a:solidFill>
                  <a:srgbClr val="000000"/>
                </a:solidFill>
                <a:latin typeface="Baskerville Old Face" charset="0"/>
              </a:rPr>
              <a:t>turb</a:t>
            </a:r>
            <a:endParaRPr lang="en-US" sz="2800" b="1" dirty="0">
              <a:solidFill>
                <a:srgbClr val="000000"/>
              </a:solidFill>
              <a:latin typeface="Baskerville Old Face" charset="0"/>
            </a:endParaRPr>
          </a:p>
        </p:txBody>
      </p:sp>
      <p:grpSp>
        <p:nvGrpSpPr>
          <p:cNvPr id="37936" name="Group 48"/>
          <p:cNvGrpSpPr>
            <a:grpSpLocks/>
          </p:cNvGrpSpPr>
          <p:nvPr/>
        </p:nvGrpSpPr>
        <p:grpSpPr bwMode="auto">
          <a:xfrm>
            <a:off x="2133600" y="5791200"/>
            <a:ext cx="4191000" cy="609600"/>
            <a:chOff x="144" y="3840"/>
            <a:chExt cx="2640" cy="384"/>
          </a:xfrm>
        </p:grpSpPr>
        <p:sp>
          <p:nvSpPr>
            <p:cNvPr id="24583" name="AutoShape 47"/>
            <p:cNvSpPr>
              <a:spLocks noChangeArrowheads="1"/>
            </p:cNvSpPr>
            <p:nvPr/>
          </p:nvSpPr>
          <p:spPr bwMode="auto">
            <a:xfrm>
              <a:off x="144" y="3840"/>
              <a:ext cx="2640" cy="384"/>
            </a:xfrm>
            <a:prstGeom prst="roundRect">
              <a:avLst>
                <a:gd name="adj" fmla="val 16667"/>
              </a:avLst>
            </a:prstGeom>
            <a:solidFill>
              <a:srgbClr val="5C9AC2">
                <a:alpha val="74901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4" name="Rectangle 22"/>
            <p:cNvSpPr>
              <a:spLocks noChangeArrowheads="1"/>
            </p:cNvSpPr>
            <p:nvPr/>
          </p:nvSpPr>
          <p:spPr bwMode="auto">
            <a:xfrm>
              <a:off x="144" y="3888"/>
              <a:ext cx="264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Baskerville Old Face" charset="0"/>
                </a:rPr>
                <a:t>Need better spectral resolution!</a:t>
              </a:r>
            </a:p>
          </p:txBody>
        </p:sp>
      </p:grpSp>
      <p:sp>
        <p:nvSpPr>
          <p:cNvPr id="24581" name="Rectangle 45"/>
          <p:cNvSpPr>
            <a:spLocks noChangeArrowheads="1"/>
          </p:cNvSpPr>
          <p:nvPr/>
        </p:nvSpPr>
        <p:spPr bwMode="auto">
          <a:xfrm>
            <a:off x="990600" y="4267200"/>
            <a:ext cx="22701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Baskerville Old Face" charset="0"/>
              </a:rPr>
              <a:t>GM </a:t>
            </a:r>
            <a:r>
              <a:rPr lang="en-US" sz="1400" b="1" dirty="0" err="1">
                <a:solidFill>
                  <a:srgbClr val="000000"/>
                </a:solidFill>
                <a:latin typeface="Baskerville Old Face" charset="0"/>
              </a:rPr>
              <a:t>Aur</a:t>
            </a:r>
            <a:r>
              <a:rPr lang="en-US" sz="1400" b="1" dirty="0">
                <a:solidFill>
                  <a:srgbClr val="000000"/>
                </a:solidFill>
                <a:latin typeface="Baskerville Old Face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Baskerville Old Face" charset="0"/>
              </a:rPr>
              <a:t>Dutrey</a:t>
            </a:r>
            <a:r>
              <a:rPr lang="en-US" sz="1400" b="1" dirty="0">
                <a:solidFill>
                  <a:srgbClr val="000000"/>
                </a:solidFill>
                <a:latin typeface="Baskerville Old Face" charset="0"/>
              </a:rPr>
              <a:t> et al. (1998)</a:t>
            </a:r>
          </a:p>
        </p:txBody>
      </p:sp>
      <p:pic>
        <p:nvPicPr>
          <p:cNvPr id="37940" name="Picture 52" descr="gm aur chmap Dutr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1040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371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dirty="0" smtClean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Observations</a:t>
            </a:r>
            <a:endParaRPr lang="en-US" dirty="0">
              <a:solidFill>
                <a:srgbClr val="000000"/>
              </a:solidFill>
              <a:latin typeface="Century Schoolbook"/>
              <a:ea typeface="ＭＳ Ｐゴシック" charset="0"/>
              <a:cs typeface="Century Schoolbook"/>
            </a:endParaRPr>
          </a:p>
        </p:txBody>
      </p:sp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457200" y="914400"/>
            <a:ext cx="8229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HiRes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correlator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mode on the SMA can achieve a spectral resolution of ~50 m/s, less than the inferred turbulent </a:t>
            </a:r>
            <a:r>
              <a:rPr lang="en-US" sz="2000" dirty="0" err="1">
                <a:solidFill>
                  <a:srgbClr val="000000"/>
                </a:solidFill>
                <a:latin typeface="+mj-lt"/>
              </a:rPr>
              <a:t>linewidth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 of these disks.</a:t>
            </a:r>
          </a:p>
        </p:txBody>
      </p:sp>
      <p:grpSp>
        <p:nvGrpSpPr>
          <p:cNvPr id="39967" name="Group 31"/>
          <p:cNvGrpSpPr>
            <a:grpSpLocks/>
          </p:cNvGrpSpPr>
          <p:nvPr/>
        </p:nvGrpSpPr>
        <p:grpSpPr bwMode="auto">
          <a:xfrm>
            <a:off x="344488" y="5486400"/>
            <a:ext cx="8458200" cy="685800"/>
            <a:chOff x="192" y="3744"/>
            <a:chExt cx="5328" cy="432"/>
          </a:xfrm>
        </p:grpSpPr>
        <p:sp>
          <p:nvSpPr>
            <p:cNvPr id="26634" name="AutoShape 30"/>
            <p:cNvSpPr>
              <a:spLocks noChangeArrowheads="1"/>
            </p:cNvSpPr>
            <p:nvPr/>
          </p:nvSpPr>
          <p:spPr bwMode="auto">
            <a:xfrm>
              <a:off x="192" y="3744"/>
              <a:ext cx="5328" cy="432"/>
            </a:xfrm>
            <a:prstGeom prst="roundRect">
              <a:avLst>
                <a:gd name="adj" fmla="val 16667"/>
              </a:avLst>
            </a:prstGeom>
            <a:solidFill>
              <a:srgbClr val="5C9AC2">
                <a:alpha val="70195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5" name="Rectangle 29"/>
            <p:cNvSpPr>
              <a:spLocks noChangeArrowheads="1"/>
            </p:cNvSpPr>
            <p:nvPr/>
          </p:nvSpPr>
          <p:spPr bwMode="auto">
            <a:xfrm>
              <a:off x="288" y="3847"/>
              <a:ext cx="516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Baskerville Old Face" charset="0"/>
                </a:rPr>
                <a:t>Challenge: disentangle sources of broadening (turbulent, thermal, rotation, </a:t>
              </a:r>
              <a:r>
                <a:rPr lang="en-US" sz="2000" dirty="0">
                  <a:solidFill>
                    <a:srgbClr val="000000"/>
                  </a:solidFill>
                  <a:latin typeface="Baskerville Old Face" charset="0"/>
                  <a:sym typeface="Symbol" charset="0"/>
                </a:rPr>
                <a:t>, …)</a:t>
              </a:r>
              <a:endParaRPr lang="en-US" sz="2000" dirty="0">
                <a:solidFill>
                  <a:srgbClr val="000000"/>
                </a:solidFill>
                <a:latin typeface="Baskerville Old Face" charset="0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-15875" y="1981200"/>
            <a:ext cx="9175750" cy="3036888"/>
            <a:chOff x="-15875" y="1981200"/>
            <a:chExt cx="9175750" cy="3036888"/>
          </a:xfrm>
        </p:grpSpPr>
        <p:sp>
          <p:nvSpPr>
            <p:cNvPr id="26630" name="Rectangle 11"/>
            <p:cNvSpPr>
              <a:spLocks noChangeArrowheads="1"/>
            </p:cNvSpPr>
            <p:nvPr/>
          </p:nvSpPr>
          <p:spPr bwMode="auto">
            <a:xfrm>
              <a:off x="15875" y="4648200"/>
              <a:ext cx="457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Turbulent </a:t>
              </a:r>
              <a:r>
                <a:rPr lang="en-US" sz="1800" b="1" dirty="0" err="1">
                  <a:solidFill>
                    <a:srgbClr val="000000"/>
                  </a:solidFill>
                  <a:latin typeface="Baskerville Old Face" charset="0"/>
                </a:rPr>
                <a:t>linewidth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 </a:t>
              </a:r>
              <a:r>
                <a:rPr lang="en-US" sz="1800" b="1" dirty="0">
                  <a:solidFill>
                    <a:srgbClr val="000000"/>
                  </a:solidFill>
                </a:rPr>
                <a:t>~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300 m/s, or </a:t>
              </a:r>
              <a:r>
                <a:rPr lang="en-US" sz="1800" b="1" dirty="0">
                  <a:solidFill>
                    <a:srgbClr val="000000"/>
                  </a:solidFill>
                </a:rPr>
                <a:t>~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40% </a:t>
              </a:r>
              <a:r>
                <a:rPr lang="en-US" sz="1800" b="1" dirty="0" err="1">
                  <a:solidFill>
                    <a:srgbClr val="000000"/>
                  </a:solidFill>
                  <a:latin typeface="Baskerville Old Face" charset="0"/>
                </a:rPr>
                <a:t>c</a:t>
              </a:r>
              <a:r>
                <a:rPr lang="en-US" sz="1800" b="1" baseline="-25000" dirty="0" err="1">
                  <a:solidFill>
                    <a:srgbClr val="000000"/>
                  </a:solidFill>
                  <a:latin typeface="Baskerville Old Face" charset="0"/>
                </a:rPr>
                <a:t>s</a:t>
              </a:r>
              <a:endParaRPr lang="en-US" sz="1800" b="1" baseline="-25000" dirty="0">
                <a:solidFill>
                  <a:srgbClr val="000000"/>
                </a:solidFill>
                <a:latin typeface="Baskerville Old Face" charset="0"/>
              </a:endParaRPr>
            </a:p>
          </p:txBody>
        </p:sp>
        <p:pic>
          <p:nvPicPr>
            <p:cNvPr id="26631" name="Picture 2" descr="turbulence fi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1981200"/>
              <a:ext cx="4557713" cy="2611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3" descr="turbulence_twh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7875" y="1981200"/>
              <a:ext cx="4572000" cy="264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3" name="Rectangle 11"/>
            <p:cNvSpPr>
              <a:spLocks noChangeArrowheads="1"/>
            </p:cNvSpPr>
            <p:nvPr/>
          </p:nvSpPr>
          <p:spPr bwMode="auto">
            <a:xfrm>
              <a:off x="4587875" y="4648200"/>
              <a:ext cx="45720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Turbulent </a:t>
              </a:r>
              <a:r>
                <a:rPr lang="en-US" sz="1800" b="1" dirty="0" err="1">
                  <a:solidFill>
                    <a:srgbClr val="000000"/>
                  </a:solidFill>
                  <a:latin typeface="Baskerville Old Face" charset="0"/>
                </a:rPr>
                <a:t>linewidth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 </a:t>
              </a:r>
              <a:r>
                <a:rPr lang="en-US" sz="1800" b="1" dirty="0">
                  <a:solidFill>
                    <a:srgbClr val="000000"/>
                  </a:solidFill>
                </a:rPr>
                <a:t>&lt;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40 m/s, or </a:t>
              </a:r>
              <a:r>
                <a:rPr lang="en-US" sz="1800" b="1" dirty="0">
                  <a:solidFill>
                    <a:srgbClr val="000000"/>
                  </a:solidFill>
                </a:rPr>
                <a:t>&lt;</a:t>
              </a:r>
              <a:r>
                <a:rPr lang="en-US" sz="1800" b="1" dirty="0">
                  <a:solidFill>
                    <a:srgbClr val="000000"/>
                  </a:solidFill>
                  <a:latin typeface="Baskerville Old Face" charset="0"/>
                </a:rPr>
                <a:t>10% </a:t>
              </a:r>
              <a:r>
                <a:rPr lang="en-US" sz="1800" b="1" dirty="0" err="1">
                  <a:solidFill>
                    <a:srgbClr val="000000"/>
                  </a:solidFill>
                  <a:latin typeface="Baskerville Old Face" charset="0"/>
                </a:rPr>
                <a:t>c</a:t>
              </a:r>
              <a:r>
                <a:rPr lang="en-US" sz="1800" b="1" baseline="-25000" dirty="0" err="1">
                  <a:solidFill>
                    <a:srgbClr val="000000"/>
                  </a:solidFill>
                  <a:latin typeface="Baskerville Old Face" charset="0"/>
                </a:rPr>
                <a:t>s</a:t>
              </a:r>
              <a:endParaRPr lang="en-US" sz="1800" b="1" baseline="-25000" dirty="0">
                <a:solidFill>
                  <a:srgbClr val="000000"/>
                </a:solidFill>
                <a:latin typeface="Baskerville Old Face" charset="0"/>
              </a:endParaRPr>
            </a:p>
          </p:txBody>
        </p:sp>
      </p:grp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7010400" y="6400800"/>
            <a:ext cx="2028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rgbClr val="000000"/>
                </a:solidFill>
                <a:latin typeface="Baskerville Old Face" charset="0"/>
                <a:cs typeface="Baskerville Old Face" charset="0"/>
              </a:rPr>
              <a:t>Hughes et al. (2011)</a:t>
            </a:r>
          </a:p>
        </p:txBody>
      </p:sp>
    </p:spTree>
    <p:extLst>
      <p:ext uri="{BB962C8B-B14F-4D97-AF65-F5344CB8AC3E}">
        <p14:creationId xmlns:p14="http://schemas.microsoft.com/office/powerpoint/2010/main" val="998487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498304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Vertical Profile with Multiple Lines</a:t>
            </a:r>
          </a:p>
        </p:txBody>
      </p:sp>
      <p:grpSp>
        <p:nvGrpSpPr>
          <p:cNvPr id="28675" name="Group 38"/>
          <p:cNvGrpSpPr>
            <a:grpSpLocks/>
          </p:cNvGrpSpPr>
          <p:nvPr/>
        </p:nvGrpSpPr>
        <p:grpSpPr bwMode="auto">
          <a:xfrm>
            <a:off x="2057400" y="3092450"/>
            <a:ext cx="5842000" cy="3770313"/>
            <a:chOff x="559542" y="3087370"/>
            <a:chExt cx="5841258" cy="3770630"/>
          </a:xfrm>
        </p:grpSpPr>
        <p:grpSp>
          <p:nvGrpSpPr>
            <p:cNvPr id="28679" name="Group 24"/>
            <p:cNvGrpSpPr>
              <a:grpSpLocks/>
            </p:cNvGrpSpPr>
            <p:nvPr/>
          </p:nvGrpSpPr>
          <p:grpSpPr bwMode="auto">
            <a:xfrm>
              <a:off x="1219200" y="3087370"/>
              <a:ext cx="5181600" cy="3770630"/>
              <a:chOff x="685800" y="-304800"/>
              <a:chExt cx="6406853" cy="4456430"/>
            </a:xfrm>
          </p:grpSpPr>
          <p:grpSp>
            <p:nvGrpSpPr>
              <p:cNvPr id="28689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28697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98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8690" name="Group 23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6406853" cy="3501192"/>
                <a:chOff x="685800" y="-304800"/>
                <a:chExt cx="6406853" cy="3501192"/>
              </a:xfrm>
            </p:grpSpPr>
            <p:sp>
              <p:nvSpPr>
                <p:cNvPr id="16" name="Arc 15"/>
                <p:cNvSpPr/>
                <p:nvPr/>
              </p:nvSpPr>
              <p:spPr bwMode="auto">
                <a:xfrm flipV="1">
                  <a:off x="1067365" y="2196430"/>
                  <a:ext cx="5257899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7" name="Arc 16"/>
                <p:cNvSpPr/>
                <p:nvPr/>
              </p:nvSpPr>
              <p:spPr bwMode="auto">
                <a:xfrm flipV="1">
                  <a:off x="763157" y="1218830"/>
                  <a:ext cx="5485563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9" name="Arc 18"/>
                <p:cNvSpPr/>
                <p:nvPr/>
              </p:nvSpPr>
              <p:spPr bwMode="auto">
                <a:xfrm flipV="1">
                  <a:off x="686613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8694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5943600" y="2057400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>
                      <a:solidFill>
                        <a:srgbClr val="5C9AC2"/>
                      </a:solidFill>
                      <a:latin typeface="Baskerville Old Face" charset="0"/>
                      <a:cs typeface="Baskerville Old Face" charset="0"/>
                    </a:rPr>
                    <a:t>CO(3-2)</a:t>
                  </a:r>
                </a:p>
              </p:txBody>
            </p:sp>
            <p:sp>
              <p:nvSpPr>
                <p:cNvPr id="28695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6046536" y="2315078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>
                      <a:solidFill>
                        <a:srgbClr val="4A5DA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  <p:sp>
              <p:nvSpPr>
                <p:cNvPr id="28696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2667000"/>
                  <a:ext cx="99665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 baseline="300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13</a:t>
                  </a:r>
                  <a:r>
                    <a:rPr lang="en-US" sz="16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</p:grpSp>
        </p:grpSp>
        <p:grpSp>
          <p:nvGrpSpPr>
            <p:cNvPr id="28680" name="Group 26"/>
            <p:cNvGrpSpPr>
              <a:grpSpLocks/>
            </p:cNvGrpSpPr>
            <p:nvPr/>
          </p:nvGrpSpPr>
          <p:grpSpPr bwMode="auto">
            <a:xfrm flipH="1">
              <a:off x="559542" y="3087370"/>
              <a:ext cx="4622058" cy="3770630"/>
              <a:chOff x="685800" y="-304800"/>
              <a:chExt cx="5715000" cy="4456430"/>
            </a:xfrm>
          </p:grpSpPr>
          <p:grpSp>
            <p:nvGrpSpPr>
              <p:cNvPr id="28681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28686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687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8682" name="Group 28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5715000" cy="3501192"/>
                <a:chOff x="685800" y="-304800"/>
                <a:chExt cx="5715000" cy="3501192"/>
              </a:xfrm>
            </p:grpSpPr>
            <p:sp>
              <p:nvSpPr>
                <p:cNvPr id="30" name="Arc 29"/>
                <p:cNvSpPr/>
                <p:nvPr/>
              </p:nvSpPr>
              <p:spPr bwMode="auto">
                <a:xfrm flipV="1">
                  <a:off x="1066359" y="2196430"/>
                  <a:ext cx="5257897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1" name="Arc 30"/>
                <p:cNvSpPr/>
                <p:nvPr/>
              </p:nvSpPr>
              <p:spPr bwMode="auto">
                <a:xfrm flipV="1">
                  <a:off x="762150" y="1218830"/>
                  <a:ext cx="5485564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2" name="Arc 31"/>
                <p:cNvSpPr/>
                <p:nvPr/>
              </p:nvSpPr>
              <p:spPr bwMode="auto">
                <a:xfrm flipV="1">
                  <a:off x="685608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</p:grp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304800" y="5486400"/>
            <a:ext cx="8534400" cy="685800"/>
            <a:chOff x="304800" y="5486400"/>
            <a:chExt cx="8534400" cy="685800"/>
          </a:xfrm>
        </p:grpSpPr>
        <p:sp>
          <p:nvSpPr>
            <p:cNvPr id="28677" name="AutoShape 30"/>
            <p:cNvSpPr>
              <a:spLocks noChangeArrowheads="1"/>
            </p:cNvSpPr>
            <p:nvPr/>
          </p:nvSpPr>
          <p:spPr bwMode="auto">
            <a:xfrm>
              <a:off x="344904" y="5486400"/>
              <a:ext cx="8458200" cy="685800"/>
            </a:xfrm>
            <a:prstGeom prst="roundRect">
              <a:avLst>
                <a:gd name="adj" fmla="val 16667"/>
              </a:avLst>
            </a:prstGeom>
            <a:solidFill>
              <a:srgbClr val="5C9AC2">
                <a:alpha val="70195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8" name="Rectangle 2"/>
            <p:cNvSpPr>
              <a:spLocks noChangeArrowheads="1"/>
            </p:cNvSpPr>
            <p:nvPr/>
          </p:nvSpPr>
          <p:spPr bwMode="auto">
            <a:xfrm>
              <a:off x="304800" y="5562600"/>
              <a:ext cx="85344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  <a:latin typeface="Baskerville Old Face" charset="0"/>
                </a:rPr>
                <a:t>Preliminary results: turbulent </a:t>
              </a:r>
              <a:r>
                <a:rPr lang="en-US" sz="2400" b="1" dirty="0" err="1">
                  <a:solidFill>
                    <a:srgbClr val="000000"/>
                  </a:solidFill>
                  <a:latin typeface="Baskerville Old Face" charset="0"/>
                </a:rPr>
                <a:t>linewidth</a:t>
              </a:r>
              <a:r>
                <a:rPr lang="en-US" sz="2400" b="1" dirty="0">
                  <a:solidFill>
                    <a:srgbClr val="000000"/>
                  </a:solidFill>
                  <a:latin typeface="Baskerville Old Face" charset="0"/>
                </a:rPr>
                <a:t> decreases towards </a:t>
              </a:r>
              <a:r>
                <a:rPr lang="en-US" sz="2400" b="1" dirty="0" err="1">
                  <a:solidFill>
                    <a:srgbClr val="000000"/>
                  </a:solidFill>
                  <a:latin typeface="Baskerville Old Face" charset="0"/>
                </a:rPr>
                <a:t>midplane</a:t>
              </a:r>
              <a:endParaRPr lang="en-US" sz="2400" b="1" dirty="0">
                <a:solidFill>
                  <a:srgbClr val="000000"/>
                </a:solidFill>
                <a:latin typeface="Baskerville Old Face" charset="0"/>
              </a:endParaRPr>
            </a:p>
          </p:txBody>
        </p:sp>
      </p:grpSp>
      <p:pic>
        <p:nvPicPr>
          <p:cNvPr id="2" name="threelines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487" y="914400"/>
            <a:ext cx="6075000" cy="417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4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sz="4000" b="1">
                <a:latin typeface="Baskerville Old Face" charset="0"/>
                <a:ea typeface="ＭＳ Ｐゴシック" charset="0"/>
                <a:cs typeface="ＭＳ Ｐゴシック" charset="0"/>
              </a:rPr>
              <a:t>Debris Disks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49154" name="Picture 4" descr="Slide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152400" y="685800"/>
            <a:ext cx="16271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2"/>
                </a:solidFill>
              </a:rPr>
              <a:t>Fomalhaut</a:t>
            </a:r>
          </a:p>
          <a:p>
            <a:r>
              <a:rPr lang="en-US" sz="1400">
                <a:solidFill>
                  <a:schemeClr val="bg2"/>
                </a:solidFill>
              </a:rPr>
              <a:t>Kalas et al. (2005)</a:t>
            </a:r>
          </a:p>
        </p:txBody>
      </p:sp>
      <p:sp>
        <p:nvSpPr>
          <p:cNvPr id="49156" name="Rectangle 6"/>
          <p:cNvSpPr>
            <a:spLocks noChangeArrowheads="1"/>
          </p:cNvSpPr>
          <p:nvPr/>
        </p:nvSpPr>
        <p:spPr bwMode="auto">
          <a:xfrm>
            <a:off x="7042150" y="3200400"/>
            <a:ext cx="2101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2"/>
                </a:solidFill>
              </a:rPr>
              <a:t>Weinberger et al. (1999)</a:t>
            </a:r>
          </a:p>
        </p:txBody>
      </p:sp>
      <p:sp>
        <p:nvSpPr>
          <p:cNvPr id="49157" name="Rectangle 7"/>
          <p:cNvSpPr>
            <a:spLocks noChangeArrowheads="1"/>
          </p:cNvSpPr>
          <p:nvPr/>
        </p:nvSpPr>
        <p:spPr bwMode="auto">
          <a:xfrm>
            <a:off x="7208743" y="617538"/>
            <a:ext cx="181460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 dirty="0" smtClean="0">
                <a:solidFill>
                  <a:schemeClr val="bg2"/>
                </a:solidFill>
                <a:sym typeface="Symbol" charset="0"/>
              </a:rPr>
              <a:t>AU </a:t>
            </a:r>
            <a:r>
              <a:rPr lang="en-US" sz="1400" dirty="0" err="1" smtClean="0">
                <a:solidFill>
                  <a:schemeClr val="bg2"/>
                </a:solidFill>
                <a:sym typeface="Symbol" charset="0"/>
              </a:rPr>
              <a:t>Mic</a:t>
            </a:r>
            <a:endParaRPr lang="en-US" sz="1400" dirty="0">
              <a:solidFill>
                <a:schemeClr val="bg2"/>
              </a:solidFill>
            </a:endParaRPr>
          </a:p>
          <a:p>
            <a:pPr algn="r"/>
            <a:r>
              <a:rPr lang="en-US" sz="1400" dirty="0">
                <a:solidFill>
                  <a:schemeClr val="bg2"/>
                </a:solidFill>
              </a:rPr>
              <a:t>Fitzgerald et al. (2007)</a:t>
            </a:r>
          </a:p>
        </p:txBody>
      </p: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3736975" y="3276600"/>
            <a:ext cx="19827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</a:rPr>
              <a:t>HR 4796A</a:t>
            </a:r>
          </a:p>
          <a:p>
            <a:pPr algn="ctr"/>
            <a:r>
              <a:rPr lang="en-US" sz="1400">
                <a:solidFill>
                  <a:schemeClr val="bg2"/>
                </a:solidFill>
              </a:rPr>
              <a:t>Schneider et al. (1999)</a:t>
            </a:r>
          </a:p>
        </p:txBody>
      </p:sp>
      <p:sp>
        <p:nvSpPr>
          <p:cNvPr id="2" name="Rectangle 1"/>
          <p:cNvSpPr/>
          <p:nvPr/>
        </p:nvSpPr>
        <p:spPr>
          <a:xfrm>
            <a:off x="3174710" y="1588"/>
            <a:ext cx="3041038" cy="8507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30576" y="50824"/>
            <a:ext cx="62825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entury Schoolbook"/>
                <a:cs typeface="Century Schoolbook"/>
              </a:rPr>
              <a:t>Structure in Debris Disks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Century Schoolbook"/>
              <a:cs typeface="Century Schoolbook"/>
            </a:endParaRPr>
          </a:p>
        </p:txBody>
      </p:sp>
    </p:spTree>
    <p:extLst>
      <p:ext uri="{BB962C8B-B14F-4D97-AF65-F5344CB8AC3E}">
        <p14:creationId xmlns:p14="http://schemas.microsoft.com/office/powerpoint/2010/main" val="394163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790289" y="1063042"/>
            <a:ext cx="4141460" cy="267831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4683" y="1063042"/>
            <a:ext cx="4141460" cy="267831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8969"/>
            <a:ext cx="9131834" cy="746987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Century Schoolbook"/>
                <a:cs typeface="Century Schoolbook"/>
              </a:rPr>
              <a:t>Debris Disks and </a:t>
            </a:r>
            <a:r>
              <a:rPr lang="en-US" sz="3600" dirty="0" smtClean="0">
                <a:solidFill>
                  <a:schemeClr val="accent2"/>
                </a:solidFill>
                <a:latin typeface="Century Schoolbook"/>
                <a:cs typeface="Century Schoolbook"/>
              </a:rPr>
              <a:t>Millimeter </a:t>
            </a:r>
            <a:r>
              <a:rPr lang="en-US" sz="3600" dirty="0" smtClean="0">
                <a:solidFill>
                  <a:schemeClr val="accent3"/>
                </a:solidFill>
                <a:latin typeface="Century Schoolbook"/>
                <a:cs typeface="Century Schoolbook"/>
              </a:rPr>
              <a:t>Interferometry</a:t>
            </a:r>
            <a:endParaRPr lang="en-US" sz="3600" dirty="0">
              <a:solidFill>
                <a:schemeClr val="accent3"/>
              </a:solidFill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73415" y="1288241"/>
            <a:ext cx="2279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Millimeter?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419009" y="1288241"/>
            <a:ext cx="2839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Why Interferometry?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31317" y="1891385"/>
            <a:ext cx="3920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Few stellar radiation effects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Good for tracing parent </a:t>
            </a:r>
            <a:r>
              <a:rPr lang="en-US" sz="2400" dirty="0" err="1" smtClean="0"/>
              <a:t>planetesimal</a:t>
            </a:r>
            <a:r>
              <a:rPr lang="en-US" sz="2400" dirty="0" smtClean="0"/>
              <a:t> belts and resonances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86923" y="1932802"/>
            <a:ext cx="390677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Can resolve distant sources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Particularly good at picking out clumps and rings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-12166" y="4224556"/>
            <a:ext cx="9187054" cy="2436856"/>
            <a:chOff x="43054" y="4224556"/>
            <a:chExt cx="9187054" cy="2436856"/>
          </a:xfrm>
        </p:grpSpPr>
        <p:pic>
          <p:nvPicPr>
            <p:cNvPr id="10" name="Picture 9" descr="Wyat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4" y="4224556"/>
              <a:ext cx="9144000" cy="206752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818469" y="6292080"/>
              <a:ext cx="1411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Wyatt (2006)</a:t>
              </a:r>
              <a:endParaRPr lang="en-US" dirty="0"/>
            </a:p>
          </p:txBody>
        </p:sp>
      </p:grpSp>
      <p:sp>
        <p:nvSpPr>
          <p:cNvPr id="14" name="Right Arrow 13"/>
          <p:cNvSpPr/>
          <p:nvPr/>
        </p:nvSpPr>
        <p:spPr>
          <a:xfrm rot="8275771">
            <a:off x="3252771" y="883568"/>
            <a:ext cx="1129910" cy="57984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6514808" y="773122"/>
            <a:ext cx="598240" cy="5798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7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9"/>
            <a:ext cx="8229600" cy="802210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State of the Field (2011)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8663" y="1090653"/>
            <a:ext cx="230684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/>
              <a:t>Disk Detected:</a:t>
            </a:r>
            <a:endParaRPr lang="en-US" u="sng" dirty="0"/>
          </a:p>
          <a:p>
            <a:pPr algn="ctr"/>
            <a:r>
              <a:rPr lang="en-US" sz="2800" dirty="0" smtClean="0"/>
              <a:t>Vega</a:t>
            </a:r>
            <a:endParaRPr lang="en-US" dirty="0" smtClean="0"/>
          </a:p>
          <a:p>
            <a:pPr algn="ctr"/>
            <a:r>
              <a:rPr lang="en-US" sz="2800" dirty="0" smtClean="0"/>
              <a:t>HD 32297</a:t>
            </a:r>
          </a:p>
          <a:p>
            <a:pPr algn="ctr"/>
            <a:r>
              <a:rPr lang="en-US" sz="2800" dirty="0" smtClean="0"/>
              <a:t>HD 107146</a:t>
            </a:r>
          </a:p>
          <a:p>
            <a:pPr algn="ctr"/>
            <a:r>
              <a:rPr lang="en-US" sz="2800" dirty="0" smtClean="0"/>
              <a:t>β Pic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85301" y="1090653"/>
            <a:ext cx="23625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/>
              <a:t>Structure?</a:t>
            </a:r>
            <a:endParaRPr lang="en-US" sz="2800" u="sng" dirty="0"/>
          </a:p>
          <a:p>
            <a:pPr algn="ctr"/>
            <a:r>
              <a:rPr lang="en-US" sz="2800" dirty="0" smtClean="0"/>
              <a:t>Clumpy</a:t>
            </a:r>
          </a:p>
          <a:p>
            <a:pPr algn="ctr"/>
            <a:r>
              <a:rPr lang="en-US" sz="2800" dirty="0" smtClean="0"/>
              <a:t>Asymmetry?</a:t>
            </a:r>
          </a:p>
          <a:p>
            <a:pPr algn="ctr"/>
            <a:r>
              <a:rPr lang="en-US" sz="2800" dirty="0" smtClean="0"/>
              <a:t>Clumpy</a:t>
            </a:r>
          </a:p>
          <a:p>
            <a:pPr algn="ctr"/>
            <a:r>
              <a:rPr lang="en-US" sz="2800" dirty="0" smtClean="0"/>
              <a:t>Possible warp?</a:t>
            </a:r>
            <a:endParaRPr lang="en-US" sz="2800" dirty="0"/>
          </a:p>
        </p:txBody>
      </p:sp>
      <p:pic>
        <p:nvPicPr>
          <p:cNvPr id="6" name="Picture 5" descr="HD 3229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84" y="4153756"/>
            <a:ext cx="3018436" cy="2276266"/>
          </a:xfrm>
          <a:prstGeom prst="rect">
            <a:avLst/>
          </a:prstGeom>
        </p:spPr>
      </p:pic>
      <p:pic>
        <p:nvPicPr>
          <p:cNvPr id="7" name="Picture 6" descr="HD 107146 Cor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50" y="4153756"/>
            <a:ext cx="2357417" cy="2276266"/>
          </a:xfrm>
          <a:prstGeom prst="rect">
            <a:avLst/>
          </a:prstGeom>
        </p:spPr>
      </p:pic>
      <p:pic>
        <p:nvPicPr>
          <p:cNvPr id="8" name="Picture 7" descr="Veg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16" y="4153755"/>
            <a:ext cx="2256077" cy="2276266"/>
          </a:xfrm>
          <a:prstGeom prst="rect">
            <a:avLst/>
          </a:prstGeom>
        </p:spPr>
      </p:pic>
      <p:pic>
        <p:nvPicPr>
          <p:cNvPr id="9" name="Picture 8" descr="beta P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766" y="4061824"/>
            <a:ext cx="1929233" cy="23681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985" y="6245356"/>
            <a:ext cx="211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Wilner</a:t>
            </a:r>
            <a:r>
              <a:rPr lang="en-US" dirty="0" smtClean="0"/>
              <a:t> et al. (2002),</a:t>
            </a:r>
          </a:p>
          <a:p>
            <a:pPr algn="ctr"/>
            <a:r>
              <a:rPr lang="en-US" dirty="0" err="1" smtClean="0"/>
              <a:t>Koerner</a:t>
            </a:r>
            <a:r>
              <a:rPr lang="en-US" dirty="0" smtClean="0"/>
              <a:t> et al. (2001)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69556" y="6430022"/>
            <a:ext cx="2087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Maness et al. (2008)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20188" y="6430022"/>
            <a:ext cx="20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Corder</a:t>
            </a:r>
            <a:r>
              <a:rPr lang="en-US" dirty="0" smtClean="0"/>
              <a:t> et al. (2009)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14766" y="6430022"/>
            <a:ext cx="19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Wilner</a:t>
            </a:r>
            <a:r>
              <a:rPr lang="en-US" dirty="0" smtClean="0"/>
              <a:t> et al.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4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U Mic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3855"/>
            <a:ext cx="1640551" cy="1633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29"/>
            <a:ext cx="8229600" cy="80221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State of the Field (2012)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8663" y="1090653"/>
            <a:ext cx="230684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/>
              <a:t>Disk Detected:</a:t>
            </a:r>
            <a:endParaRPr lang="en-US" u="sng" dirty="0"/>
          </a:p>
          <a:p>
            <a:pPr algn="ctr"/>
            <a:r>
              <a:rPr lang="en-US" sz="2800" dirty="0" smtClean="0"/>
              <a:t>Vega</a:t>
            </a:r>
            <a:endParaRPr lang="en-US" dirty="0" smtClean="0"/>
          </a:p>
          <a:p>
            <a:pPr algn="ctr"/>
            <a:r>
              <a:rPr lang="en-US" sz="2800" dirty="0" smtClean="0"/>
              <a:t>HD 32297</a:t>
            </a:r>
          </a:p>
          <a:p>
            <a:pPr algn="ctr"/>
            <a:r>
              <a:rPr lang="en-US" sz="2800" dirty="0" smtClean="0"/>
              <a:t>HD 107146</a:t>
            </a:r>
          </a:p>
          <a:p>
            <a:pPr algn="ctr"/>
            <a:r>
              <a:rPr lang="en-US" sz="2800" dirty="0" smtClean="0"/>
              <a:t>β Pic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HR 8799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HD 61005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AU </a:t>
            </a:r>
            <a:r>
              <a:rPr lang="en-US" sz="2800" dirty="0" err="1" smtClean="0">
                <a:solidFill>
                  <a:srgbClr val="FF0000"/>
                </a:solidFill>
              </a:rPr>
              <a:t>Mic</a:t>
            </a:r>
            <a:endParaRPr lang="en-US" sz="2800" dirty="0" smtClean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HD 104860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5300" y="1090653"/>
            <a:ext cx="236259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u="sng" dirty="0" smtClean="0"/>
              <a:t>Structure?</a:t>
            </a:r>
            <a:endParaRPr lang="en-US" sz="2800" u="sng" dirty="0"/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  <a:endParaRPr lang="en-US" sz="2800" dirty="0" smtClean="0"/>
          </a:p>
          <a:p>
            <a:pPr algn="ctr"/>
            <a:r>
              <a:rPr lang="en-US" sz="2800" dirty="0" smtClean="0"/>
              <a:t>Asymmetry?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  <a:endParaRPr lang="en-US" sz="2800" dirty="0" smtClean="0"/>
          </a:p>
          <a:p>
            <a:pPr algn="ctr"/>
            <a:r>
              <a:rPr lang="en-US" sz="2800" dirty="0" smtClean="0"/>
              <a:t>Possible warp?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Smooth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849852" y="1642883"/>
            <a:ext cx="919704" cy="317532"/>
            <a:chOff x="1849852" y="1642883"/>
            <a:chExt cx="919704" cy="317532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49852" y="1642883"/>
              <a:ext cx="919704" cy="3175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1849852" y="1642883"/>
              <a:ext cx="919704" cy="31753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769556" y="1642883"/>
            <a:ext cx="184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Pietu</a:t>
            </a:r>
            <a:r>
              <a:rPr lang="en-US" dirty="0" smtClean="0">
                <a:solidFill>
                  <a:srgbClr val="FF0000"/>
                </a:solidFill>
              </a:rPr>
              <a:t> et al. (2011)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49566" y="3313914"/>
            <a:ext cx="20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Hughes et al. (2011)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53232" y="3721177"/>
            <a:ext cx="225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Hughes et al. (in prep)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25445" y="2479799"/>
            <a:ext cx="20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Hughes et al. (2011)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11640" y="1618695"/>
            <a:ext cx="20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Hughes et al. (2012)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07852" y="4588903"/>
            <a:ext cx="225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Hughes et al. (in prep)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49566" y="4161956"/>
            <a:ext cx="19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Wilner</a:t>
            </a:r>
            <a:r>
              <a:rPr lang="en-US" dirty="0" smtClean="0">
                <a:solidFill>
                  <a:srgbClr val="FF0000"/>
                </a:solidFill>
              </a:rPr>
              <a:t> et al. (2012)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3" name="Picture 22" descr="blah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" y="4958236"/>
            <a:ext cx="1873650" cy="1899763"/>
          </a:xfrm>
          <a:prstGeom prst="rect">
            <a:avLst/>
          </a:prstGeom>
        </p:spPr>
      </p:pic>
      <p:pic>
        <p:nvPicPr>
          <p:cNvPr id="24" name="Picture 23" descr="blah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899" y="4958235"/>
            <a:ext cx="1922933" cy="1899765"/>
          </a:xfrm>
          <a:prstGeom prst="rect">
            <a:avLst/>
          </a:prstGeom>
        </p:spPr>
      </p:pic>
      <p:pic>
        <p:nvPicPr>
          <p:cNvPr id="25" name="Picture 24" descr="blah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492" y="4958235"/>
            <a:ext cx="1891340" cy="1899764"/>
          </a:xfrm>
          <a:prstGeom prst="rect">
            <a:avLst/>
          </a:prstGeom>
        </p:spPr>
      </p:pic>
      <p:pic>
        <p:nvPicPr>
          <p:cNvPr id="3" name="Picture 2" descr="HD 6100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49" y="4958236"/>
            <a:ext cx="1832871" cy="1899764"/>
          </a:xfrm>
          <a:prstGeom prst="rect">
            <a:avLst/>
          </a:prstGeom>
        </p:spPr>
      </p:pic>
      <p:pic>
        <p:nvPicPr>
          <p:cNvPr id="10" name="Picture 9" descr="HD 10486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339" y="4958236"/>
            <a:ext cx="2107661" cy="18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5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Oh, and this one…</a:t>
            </a:r>
            <a:br>
              <a:rPr lang="en-US" dirty="0" smtClean="0">
                <a:latin typeface="Century Schoolbook"/>
                <a:cs typeface="Century Schoolbook"/>
              </a:rPr>
            </a:br>
            <a:r>
              <a:rPr lang="en-US" sz="3600" dirty="0" smtClean="0">
                <a:latin typeface="Century Schoolbook"/>
                <a:cs typeface="Century Schoolbook"/>
              </a:rPr>
              <a:t>(also smooth despite planet)</a:t>
            </a:r>
            <a:endParaRPr lang="en-US" sz="3600" dirty="0">
              <a:latin typeface="Century Schoolbook"/>
              <a:cs typeface="Century Schoolbook"/>
            </a:endParaRPr>
          </a:p>
        </p:txBody>
      </p:sp>
      <p:pic>
        <p:nvPicPr>
          <p:cNvPr id="4" name="Picture 3" descr="Fomalha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57" y="1417638"/>
            <a:ext cx="5066005" cy="4735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526" y="6309429"/>
            <a:ext cx="885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ALMA data!  </a:t>
            </a:r>
            <a:r>
              <a:rPr lang="en-US" sz="2400" dirty="0" err="1" smtClean="0"/>
              <a:t>Fomalhaut</a:t>
            </a:r>
            <a:r>
              <a:rPr lang="en-US" sz="2400" dirty="0"/>
              <a:t> </a:t>
            </a:r>
            <a:r>
              <a:rPr lang="en-US" sz="2400" dirty="0" smtClean="0"/>
              <a:t>(from </a:t>
            </a:r>
            <a:r>
              <a:rPr lang="en-US" sz="2400" dirty="0" err="1" smtClean="0"/>
              <a:t>Boley</a:t>
            </a:r>
            <a:r>
              <a:rPr lang="en-US" sz="2400" dirty="0" smtClean="0"/>
              <a:t> et al. 2012)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10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0"/>
            <a:ext cx="8229600" cy="896584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Vega</a:t>
            </a:r>
            <a:endParaRPr lang="en-US" dirty="0">
              <a:latin typeface="Century Schoolbook"/>
              <a:cs typeface="Century Schoolbook"/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5915936" y="3448638"/>
            <a:ext cx="3226818" cy="3033431"/>
            <a:chOff x="3288121" y="945444"/>
            <a:chExt cx="3160656" cy="2971234"/>
          </a:xfrm>
        </p:grpSpPr>
        <p:pic>
          <p:nvPicPr>
            <p:cNvPr id="10" name="Picture 9" descr="Vega Hollan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121" y="945444"/>
              <a:ext cx="3160656" cy="297123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188178" y="3109218"/>
              <a:ext cx="2087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Holland et al. (1998)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945444"/>
            <a:ext cx="6340039" cy="5792772"/>
            <a:chOff x="0" y="945444"/>
            <a:chExt cx="6340039" cy="5792772"/>
          </a:xfrm>
        </p:grpSpPr>
        <p:pic>
          <p:nvPicPr>
            <p:cNvPr id="17" name="Picture 16" descr="Vega su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45444"/>
              <a:ext cx="6340039" cy="5792772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766357" y="1313933"/>
              <a:ext cx="1590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Su et al. (2005)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6517175" y="945444"/>
            <a:ext cx="2476761" cy="2469141"/>
            <a:chOff x="1128889" y="990990"/>
            <a:chExt cx="2638778" cy="2630659"/>
          </a:xfrm>
        </p:grpSpPr>
        <p:pic>
          <p:nvPicPr>
            <p:cNvPr id="11" name="Picture 10" descr="Vega Marsh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889" y="990990"/>
              <a:ext cx="2638778" cy="263065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665111" y="3099165"/>
              <a:ext cx="1963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Marsh et al. (2006)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614562" y="3556234"/>
            <a:ext cx="2564143" cy="2925835"/>
            <a:chOff x="3614562" y="3556234"/>
            <a:chExt cx="2564143" cy="2925835"/>
          </a:xfrm>
        </p:grpSpPr>
        <p:pic>
          <p:nvPicPr>
            <p:cNvPr id="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562" y="3556234"/>
              <a:ext cx="2564143" cy="2538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628551" y="6112737"/>
              <a:ext cx="1991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</a:rPr>
                <a:t>Wilner</a:t>
              </a:r>
              <a:r>
                <a:rPr lang="en-US" dirty="0" smtClean="0">
                  <a:solidFill>
                    <a:srgbClr val="FFFFFF"/>
                  </a:solidFill>
                </a:rPr>
                <a:t> et al. (2002)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96000" y="3657600"/>
            <a:ext cx="2093635" cy="2182102"/>
            <a:chOff x="6096000" y="3657600"/>
            <a:chExt cx="2093635" cy="2182102"/>
          </a:xfrm>
        </p:grpSpPr>
        <p:sp>
          <p:nvSpPr>
            <p:cNvPr id="20" name="Rectangle 19"/>
            <p:cNvSpPr/>
            <p:nvPr/>
          </p:nvSpPr>
          <p:spPr>
            <a:xfrm>
              <a:off x="7255345" y="4403696"/>
              <a:ext cx="934290" cy="852034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 flipV="1">
              <a:off x="6096000" y="3657600"/>
              <a:ext cx="1159345" cy="746096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6096000" y="5255730"/>
              <a:ext cx="1159345" cy="583972"/>
            </a:xfrm>
            <a:prstGeom prst="line">
              <a:avLst/>
            </a:prstGeom>
            <a:ln w="571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619638" y="2408877"/>
            <a:ext cx="1635707" cy="1994819"/>
            <a:chOff x="5619638" y="2408877"/>
            <a:chExt cx="1635707" cy="1994819"/>
          </a:xfrm>
        </p:grpSpPr>
        <p:sp>
          <p:nvSpPr>
            <p:cNvPr id="27" name="Curved Left Arrow 26"/>
            <p:cNvSpPr/>
            <p:nvPr/>
          </p:nvSpPr>
          <p:spPr>
            <a:xfrm>
              <a:off x="5619638" y="2408877"/>
              <a:ext cx="1635707" cy="1994819"/>
            </a:xfrm>
            <a:prstGeom prst="curvedLef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94252">
              <a:off x="5859145" y="2532540"/>
              <a:ext cx="1316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Wavelength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1720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83444" y="945444"/>
            <a:ext cx="8932624" cy="2754833"/>
            <a:chOff x="183444" y="945444"/>
            <a:chExt cx="8932624" cy="2754833"/>
          </a:xfrm>
        </p:grpSpPr>
        <p:pic>
          <p:nvPicPr>
            <p:cNvPr id="38" name="Picture 37" descr="Vega GB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203" y="945444"/>
              <a:ext cx="3190865" cy="2644363"/>
            </a:xfrm>
            <a:prstGeom prst="rect">
              <a:avLst/>
            </a:prstGeom>
          </p:spPr>
        </p:pic>
        <p:pic>
          <p:nvPicPr>
            <p:cNvPr id="37" name="Picture 36" descr="Vega CARM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222" y="945444"/>
              <a:ext cx="2867318" cy="2751856"/>
            </a:xfrm>
            <a:prstGeom prst="rect">
              <a:avLst/>
            </a:prstGeom>
          </p:spPr>
        </p:pic>
        <p:pic>
          <p:nvPicPr>
            <p:cNvPr id="36" name="Picture 35" descr="Vega SM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44" y="945444"/>
              <a:ext cx="2892778" cy="275483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0"/>
            <a:ext cx="8229600" cy="896584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Vega</a:t>
            </a:r>
            <a:endParaRPr lang="en-US" dirty="0">
              <a:latin typeface="Century Schoolbook"/>
              <a:cs typeface="Century Schoolbook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614562" y="3556234"/>
            <a:ext cx="2564143" cy="2925835"/>
            <a:chOff x="3614562" y="3556234"/>
            <a:chExt cx="2564143" cy="2925835"/>
          </a:xfrm>
        </p:grpSpPr>
        <p:pic>
          <p:nvPicPr>
            <p:cNvPr id="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562" y="3556234"/>
              <a:ext cx="2564143" cy="2538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3628551" y="6112737"/>
              <a:ext cx="1991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Wilner</a:t>
              </a:r>
              <a:r>
                <a:rPr lang="en-US" dirty="0" smtClean="0"/>
                <a:t> et al. (2002)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5777" y="3589807"/>
            <a:ext cx="2807619" cy="2906177"/>
            <a:chOff x="225777" y="3589807"/>
            <a:chExt cx="2807619" cy="2906177"/>
          </a:xfrm>
        </p:grpSpPr>
        <p:pic>
          <p:nvPicPr>
            <p:cNvPr id="3" name="Picture 2" descr="Vega Koerner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777" y="3589807"/>
              <a:ext cx="2807619" cy="250472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57200" y="6126652"/>
              <a:ext cx="2116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Koerner</a:t>
              </a:r>
              <a:r>
                <a:rPr lang="en-US" dirty="0" smtClean="0"/>
                <a:t> et al. (2001)</a:t>
              </a:r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477000" y="3556234"/>
            <a:ext cx="2413000" cy="2907627"/>
            <a:chOff x="6477000" y="3556234"/>
            <a:chExt cx="2413000" cy="2907627"/>
          </a:xfrm>
        </p:grpSpPr>
        <p:pic>
          <p:nvPicPr>
            <p:cNvPr id="4" name="Picture 3" descr="Vega Pietu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7000" y="3556234"/>
              <a:ext cx="2413000" cy="2598219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477000" y="6094529"/>
              <a:ext cx="1848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Pietu</a:t>
              </a:r>
              <a:r>
                <a:rPr lang="en-US" dirty="0" smtClean="0"/>
                <a:t> et al. (2011)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5422" y="3316111"/>
            <a:ext cx="5686779" cy="2961862"/>
            <a:chOff x="485422" y="3316111"/>
            <a:chExt cx="5686779" cy="2961862"/>
          </a:xfrm>
        </p:grpSpPr>
        <p:sp>
          <p:nvSpPr>
            <p:cNvPr id="5" name="Oval 4"/>
            <p:cNvSpPr/>
            <p:nvPr/>
          </p:nvSpPr>
          <p:spPr>
            <a:xfrm>
              <a:off x="485422" y="3316111"/>
              <a:ext cx="5686779" cy="2961862"/>
            </a:xfrm>
            <a:prstGeom prst="ellipse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>
              <a:endCxn id="5" idx="3"/>
            </p:cNvCxnSpPr>
            <p:nvPr/>
          </p:nvCxnSpPr>
          <p:spPr>
            <a:xfrm flipH="1">
              <a:off x="1318232" y="3711222"/>
              <a:ext cx="3888768" cy="2132996"/>
            </a:xfrm>
            <a:prstGeom prst="line">
              <a:avLst/>
            </a:prstGeom>
            <a:ln w="762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7235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20"/>
          <p:cNvGrpSpPr>
            <a:grpSpLocks/>
          </p:cNvGrpSpPr>
          <p:nvPr/>
        </p:nvGrpSpPr>
        <p:grpSpPr bwMode="auto">
          <a:xfrm>
            <a:off x="5715000" y="2878138"/>
            <a:ext cx="2286000" cy="1770062"/>
            <a:chOff x="3600" y="1813"/>
            <a:chExt cx="1440" cy="1115"/>
          </a:xfrm>
        </p:grpSpPr>
        <p:sp>
          <p:nvSpPr>
            <p:cNvPr id="6147" name="Rectangle 3"/>
            <p:cNvSpPr>
              <a:spLocks noChangeArrowheads="1"/>
            </p:cNvSpPr>
            <p:nvPr/>
          </p:nvSpPr>
          <p:spPr bwMode="auto">
            <a:xfrm>
              <a:off x="3600" y="2153"/>
              <a:ext cx="1440" cy="424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FFF3FC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8450" name="Picture 4" descr="AU Mic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12515">
              <a:off x="3679" y="1813"/>
              <a:ext cx="1268" cy="1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4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b="1">
                <a:latin typeface="Baskerville Old Face" charset="0"/>
                <a:ea typeface="ＭＳ Ｐゴシック" charset="0"/>
                <a:cs typeface="ＭＳ Ｐゴシック" charset="0"/>
              </a:rPr>
              <a:t>Circumstellar Disk Evolution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AutoShape 6"/>
          <p:cNvSpPr>
            <a:spLocks noChangeArrowheads="1"/>
          </p:cNvSpPr>
          <p:nvPr/>
        </p:nvSpPr>
        <p:spPr bwMode="auto">
          <a:xfrm>
            <a:off x="5638800" y="914400"/>
            <a:ext cx="2362200" cy="2438400"/>
          </a:xfrm>
          <a:prstGeom prst="roundRect">
            <a:avLst>
              <a:gd name="adj" fmla="val 16667"/>
            </a:avLst>
          </a:prstGeom>
          <a:solidFill>
            <a:srgbClr val="8EB4E3">
              <a:alpha val="79999"/>
            </a:srgbClr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AutoShape 7"/>
          <p:cNvSpPr>
            <a:spLocks noChangeArrowheads="1"/>
          </p:cNvSpPr>
          <p:nvPr/>
        </p:nvSpPr>
        <p:spPr bwMode="auto">
          <a:xfrm>
            <a:off x="1143000" y="914400"/>
            <a:ext cx="2362200" cy="2209800"/>
          </a:xfrm>
          <a:prstGeom prst="roundRect">
            <a:avLst>
              <a:gd name="adj" fmla="val 16667"/>
            </a:avLst>
          </a:prstGeom>
          <a:solidFill>
            <a:schemeClr val="tx2">
              <a:lumMod val="40000"/>
              <a:lumOff val="60000"/>
              <a:alpha val="79999"/>
            </a:schemeClr>
          </a:solidFill>
          <a:ln w="28575" cmpd="sng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52" name="Group 8"/>
          <p:cNvGrpSpPr>
            <a:grpSpLocks/>
          </p:cNvGrpSpPr>
          <p:nvPr/>
        </p:nvGrpSpPr>
        <p:grpSpPr bwMode="auto">
          <a:xfrm>
            <a:off x="3638550" y="1701800"/>
            <a:ext cx="1924050" cy="990600"/>
            <a:chOff x="2244" y="1297"/>
            <a:chExt cx="1212" cy="576"/>
          </a:xfrm>
        </p:grpSpPr>
        <p:sp>
          <p:nvSpPr>
            <p:cNvPr id="18447" name="AutoShape 9"/>
            <p:cNvSpPr>
              <a:spLocks noChangeArrowheads="1"/>
            </p:cNvSpPr>
            <p:nvPr/>
          </p:nvSpPr>
          <p:spPr bwMode="auto">
            <a:xfrm rot="5400000">
              <a:off x="2935" y="1351"/>
              <a:ext cx="576" cy="467"/>
            </a:xfrm>
            <a:prstGeom prst="triangle">
              <a:avLst>
                <a:gd name="adj" fmla="val 50000"/>
              </a:avLst>
            </a:pr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48" name="Rectangle 10"/>
            <p:cNvSpPr>
              <a:spLocks noChangeArrowheads="1"/>
            </p:cNvSpPr>
            <p:nvPr/>
          </p:nvSpPr>
          <p:spPr bwMode="auto">
            <a:xfrm rot="5400000">
              <a:off x="2538" y="1194"/>
              <a:ext cx="192" cy="780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38" name="Text Box 11"/>
          <p:cNvSpPr txBox="1">
            <a:spLocks noChangeArrowheads="1"/>
          </p:cNvSpPr>
          <p:nvPr/>
        </p:nvSpPr>
        <p:spPr bwMode="auto">
          <a:xfrm>
            <a:off x="1219200" y="914400"/>
            <a:ext cx="2286000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u="sng" dirty="0" err="1">
                <a:solidFill>
                  <a:srgbClr val="000000"/>
                </a:solidFill>
                <a:latin typeface="Copperplate" charset="0"/>
              </a:rPr>
              <a:t>Protoplanetary</a:t>
            </a:r>
            <a:endParaRPr lang="en-US" dirty="0">
              <a:solidFill>
                <a:srgbClr val="000000"/>
              </a:solidFill>
              <a:latin typeface="Baskerville Old Face" charset="0"/>
            </a:endParaRPr>
          </a:p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Pre-MS stars</a:t>
            </a:r>
          </a:p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Gas-rich</a:t>
            </a:r>
          </a:p>
          <a:p>
            <a:pPr algn="ctr">
              <a:lnSpc>
                <a:spcPct val="110000"/>
              </a:lnSpc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Primordial dust</a:t>
            </a:r>
          </a:p>
        </p:txBody>
      </p:sp>
      <p:sp>
        <p:nvSpPr>
          <p:cNvPr id="18439" name="Text Box 12"/>
          <p:cNvSpPr txBox="1">
            <a:spLocks noChangeArrowheads="1"/>
          </p:cNvSpPr>
          <p:nvPr/>
        </p:nvSpPr>
        <p:spPr bwMode="auto">
          <a:xfrm>
            <a:off x="5562600" y="914400"/>
            <a:ext cx="2338137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2000" u="sng" dirty="0" smtClean="0">
                <a:solidFill>
                  <a:srgbClr val="000000"/>
                </a:solidFill>
                <a:latin typeface="Copperplate" charset="0"/>
              </a:rPr>
              <a:t>Debris</a:t>
            </a:r>
            <a:endParaRPr lang="en-US" sz="2000" dirty="0">
              <a:solidFill>
                <a:srgbClr val="000000"/>
              </a:solidFill>
              <a:latin typeface="Baskerville Old Face" charset="0"/>
            </a:endParaRP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Main sequence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No </a:t>
            </a:r>
            <a:r>
              <a:rPr lang="en-US" sz="1400" dirty="0">
                <a:solidFill>
                  <a:srgbClr val="000000"/>
                </a:solidFill>
                <a:latin typeface="Baskerville Old Face" charset="0"/>
              </a:rPr>
              <a:t>(or very little)</a:t>
            </a: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 gas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0000"/>
                </a:solidFill>
                <a:latin typeface="Baskerville Old Face" charset="0"/>
              </a:rPr>
              <a:t>Dust must be replenished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3962400" y="1954213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000000"/>
                </a:solidFill>
                <a:latin typeface="Baskerville Old Face" charset="0"/>
              </a:rPr>
              <a:t>planets?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228600" y="4584410"/>
            <a:ext cx="8686800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latin typeface="Baskerville Old Face" charset="0"/>
              </a:rPr>
              <a:t>Some Questions:</a:t>
            </a:r>
          </a:p>
          <a:p>
            <a:pPr algn="ctr"/>
            <a:r>
              <a:rPr lang="en-US" dirty="0" smtClean="0">
                <a:latin typeface="Baskerville Old Face" charset="0"/>
              </a:rPr>
              <a:t>What are the conditions in the disk when planets form?</a:t>
            </a:r>
            <a:endParaRPr lang="en-US" dirty="0">
              <a:latin typeface="Baskerville Old Face" charset="0"/>
            </a:endParaRPr>
          </a:p>
          <a:p>
            <a:pPr algn="ctr"/>
            <a:r>
              <a:rPr lang="en-US" dirty="0" smtClean="0">
                <a:latin typeface="Baskerville Old Face" charset="0"/>
              </a:rPr>
              <a:t>What can we learn about planets from observing disks?</a:t>
            </a:r>
            <a:endParaRPr lang="en-US" dirty="0">
              <a:latin typeface="Baskerville Old Face" charset="0"/>
            </a:endParaRPr>
          </a:p>
        </p:txBody>
      </p:sp>
      <p:sp>
        <p:nvSpPr>
          <p:cNvPr id="18442" name="Rectangle 15"/>
          <p:cNvSpPr>
            <a:spLocks noChangeArrowheads="1"/>
          </p:cNvSpPr>
          <p:nvPr/>
        </p:nvSpPr>
        <p:spPr bwMode="auto">
          <a:xfrm>
            <a:off x="5910263" y="4064000"/>
            <a:ext cx="1862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Baskerville Old Face" charset="0"/>
                <a:sym typeface="Symbol" charset="0"/>
              </a:rPr>
              <a:t>AU Mic</a:t>
            </a:r>
            <a:r>
              <a:rPr lang="en-US" sz="1400">
                <a:latin typeface="Baskerville Old Face" charset="0"/>
              </a:rPr>
              <a:t>, Liu et al. 2004</a:t>
            </a:r>
          </a:p>
        </p:txBody>
      </p:sp>
      <p:sp>
        <p:nvSpPr>
          <p:cNvPr id="18443" name="Rectangle 16"/>
          <p:cNvSpPr>
            <a:spLocks noChangeArrowheads="1"/>
          </p:cNvSpPr>
          <p:nvPr/>
        </p:nvSpPr>
        <p:spPr bwMode="auto">
          <a:xfrm>
            <a:off x="1254125" y="4129088"/>
            <a:ext cx="2149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Baskerville Old Face" charset="0"/>
                <a:sym typeface="Symbol" charset="0"/>
              </a:rPr>
              <a:t>HH 30, Burrows et al. 1996</a:t>
            </a:r>
            <a:endParaRPr lang="en-US" sz="1400">
              <a:latin typeface="Baskerville Old Face" charset="0"/>
            </a:endParaRPr>
          </a:p>
        </p:txBody>
      </p:sp>
      <p:grpSp>
        <p:nvGrpSpPr>
          <p:cNvPr id="18444" name="Group 17"/>
          <p:cNvGrpSpPr>
            <a:grpSpLocks/>
          </p:cNvGrpSpPr>
          <p:nvPr/>
        </p:nvGrpSpPr>
        <p:grpSpPr bwMode="auto">
          <a:xfrm>
            <a:off x="1447800" y="3194050"/>
            <a:ext cx="1752600" cy="946150"/>
            <a:chOff x="912" y="2012"/>
            <a:chExt cx="1104" cy="596"/>
          </a:xfrm>
        </p:grpSpPr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912" y="2012"/>
              <a:ext cx="1104" cy="596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18446" name="Picture 19" descr="Snapshot 2008-12-30 14-56-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2053"/>
              <a:ext cx="1008" cy="51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0732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7" grpId="0"/>
      <p:bldP spid="615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83444" y="945444"/>
            <a:ext cx="8932624" cy="2754833"/>
            <a:chOff x="183444" y="945444"/>
            <a:chExt cx="8932624" cy="2754833"/>
          </a:xfrm>
        </p:grpSpPr>
        <p:pic>
          <p:nvPicPr>
            <p:cNvPr id="38" name="Picture 37" descr="Vega GBT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203" y="945444"/>
              <a:ext cx="3190865" cy="2644363"/>
            </a:xfrm>
            <a:prstGeom prst="rect">
              <a:avLst/>
            </a:prstGeom>
          </p:spPr>
        </p:pic>
        <p:pic>
          <p:nvPicPr>
            <p:cNvPr id="37" name="Picture 36" descr="Vega CARM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222" y="945444"/>
              <a:ext cx="2867318" cy="2751856"/>
            </a:xfrm>
            <a:prstGeom prst="rect">
              <a:avLst/>
            </a:prstGeom>
          </p:spPr>
        </p:pic>
        <p:pic>
          <p:nvPicPr>
            <p:cNvPr id="36" name="Picture 35" descr="Vega SM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444" y="945444"/>
              <a:ext cx="2892778" cy="275483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0"/>
            <a:ext cx="8229600" cy="896584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Vega</a:t>
            </a:r>
            <a:endParaRPr lang="en-US" dirty="0">
              <a:latin typeface="Century Schoolbook"/>
              <a:cs typeface="Century Schoolbook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97321" y="3832327"/>
            <a:ext cx="4890911" cy="2779889"/>
            <a:chOff x="497321" y="3832327"/>
            <a:chExt cx="4890911" cy="2779889"/>
          </a:xfrm>
        </p:grpSpPr>
        <p:sp>
          <p:nvSpPr>
            <p:cNvPr id="7" name="Rounded Rectangle 6"/>
            <p:cNvSpPr/>
            <p:nvPr/>
          </p:nvSpPr>
          <p:spPr>
            <a:xfrm>
              <a:off x="497321" y="3832327"/>
              <a:ext cx="4890911" cy="277988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7442" y="4059327"/>
              <a:ext cx="4850789" cy="2298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No detection of disk in SMA/CARMA data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No evidence of bright northeast clump in GBT data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Disk must be large and broad</a:t>
              </a:r>
            </a:p>
            <a:p>
              <a:pPr marL="285750" indent="-285750">
                <a:lnSpc>
                  <a:spcPct val="120000"/>
                </a:lnSpc>
                <a:buFont typeface="Arial"/>
                <a:buChar char="•"/>
              </a:pPr>
              <a:r>
                <a:rPr lang="en-US" sz="2000" dirty="0" smtClean="0"/>
                <a:t>≤50% of flux distributed in clumpy structures on ≤100AU scales</a:t>
              </a:r>
              <a:endParaRPr lang="en-US" sz="2000" dirty="0"/>
            </a:p>
          </p:txBody>
        </p:sp>
      </p:grpSp>
      <p:pic>
        <p:nvPicPr>
          <p:cNvPr id="10" name="Picture 9" descr="Vega chi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700277"/>
            <a:ext cx="3048000" cy="28422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80665" y="6488668"/>
            <a:ext cx="20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 et al. (2012)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224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756007" y="1467556"/>
            <a:ext cx="2746888" cy="1354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05059" y="1651000"/>
            <a:ext cx="2420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Sun-like (G2V) star</a:t>
            </a:r>
          </a:p>
          <a:p>
            <a:pPr algn="ctr"/>
            <a:r>
              <a:rPr lang="en-US" sz="2000" dirty="0"/>
              <a:t>~</a:t>
            </a:r>
            <a:r>
              <a:rPr lang="en-US" sz="2000" dirty="0" smtClean="0"/>
              <a:t>100 </a:t>
            </a:r>
            <a:r>
              <a:rPr lang="en-US" sz="2000" dirty="0" err="1" smtClean="0"/>
              <a:t>Myr</a:t>
            </a:r>
            <a:r>
              <a:rPr lang="en-US" sz="2000" dirty="0" smtClean="0"/>
              <a:t> age</a:t>
            </a:r>
          </a:p>
          <a:p>
            <a:pPr algn="ctr"/>
            <a:r>
              <a:rPr lang="en-US" sz="2000" dirty="0" smtClean="0"/>
              <a:t>Evidence for planets?</a:t>
            </a:r>
            <a:endParaRPr lang="en-US" sz="2000" dirty="0"/>
          </a:p>
        </p:txBody>
      </p:sp>
      <p:pic>
        <p:nvPicPr>
          <p:cNvPr id="10" name="Picture 9" descr="HD 107146 Cor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2997299"/>
            <a:ext cx="3203222" cy="309295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527329" y="1467556"/>
            <a:ext cx="2746888" cy="1354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27"/>
            <a:ext cx="8229600" cy="783695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HD 107146 and HR 8799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Right Arrow 3"/>
          <p:cNvSpPr/>
          <p:nvPr/>
        </p:nvSpPr>
        <p:spPr>
          <a:xfrm rot="8275771">
            <a:off x="2025495" y="883568"/>
            <a:ext cx="1129910" cy="57984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3324229" flipH="1">
            <a:off x="6143117" y="883567"/>
            <a:ext cx="1129910" cy="5798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56620" y="1651000"/>
            <a:ext cx="1905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A0V star</a:t>
            </a:r>
          </a:p>
          <a:p>
            <a:pPr algn="ctr"/>
            <a:r>
              <a:rPr lang="en-US" sz="2000" dirty="0"/>
              <a:t>~</a:t>
            </a:r>
            <a:r>
              <a:rPr lang="en-US" sz="2000" dirty="0" smtClean="0"/>
              <a:t>100 </a:t>
            </a:r>
            <a:r>
              <a:rPr lang="en-US" sz="2000" dirty="0" err="1" smtClean="0"/>
              <a:t>Myr</a:t>
            </a:r>
            <a:r>
              <a:rPr lang="en-US" sz="2000" dirty="0" smtClean="0"/>
              <a:t> age</a:t>
            </a:r>
          </a:p>
          <a:p>
            <a:pPr algn="ctr"/>
            <a:r>
              <a:rPr lang="en-US" sz="2000" dirty="0" smtClean="0"/>
              <a:t>Hosts ≥4 planets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99024" y="5348110"/>
            <a:ext cx="200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Corder</a:t>
            </a:r>
            <a:r>
              <a:rPr lang="en-US" dirty="0" smtClean="0">
                <a:solidFill>
                  <a:schemeClr val="bg1"/>
                </a:solidFill>
              </a:rPr>
              <a:t> et al. (2009)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 descr="Marois HR 879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222" y="3241265"/>
            <a:ext cx="4572000" cy="22902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44643" y="4933622"/>
            <a:ext cx="2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Marois</a:t>
            </a:r>
            <a:r>
              <a:rPr lang="en-US" dirty="0" smtClean="0">
                <a:solidFill>
                  <a:schemeClr val="bg1"/>
                </a:solidFill>
              </a:rPr>
              <a:t> et al. (2010)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8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527329" y="1467556"/>
            <a:ext cx="2746888" cy="1354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56007" y="1467556"/>
            <a:ext cx="2746888" cy="13546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27"/>
            <a:ext cx="8229600" cy="783695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HD 107146 and HR 8799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Right Arrow 3"/>
          <p:cNvSpPr/>
          <p:nvPr/>
        </p:nvSpPr>
        <p:spPr>
          <a:xfrm rot="8275771">
            <a:off x="2025495" y="883568"/>
            <a:ext cx="1129910" cy="57984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3324229" flipH="1">
            <a:off x="6143117" y="883567"/>
            <a:ext cx="1129910" cy="5798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9990" y="1651000"/>
            <a:ext cx="28307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Broad band 50-170AU</a:t>
            </a:r>
          </a:p>
          <a:p>
            <a:pPr algn="ctr"/>
            <a:r>
              <a:rPr lang="en-US" sz="2000" dirty="0" smtClean="0"/>
              <a:t>Follows scattered light</a:t>
            </a:r>
          </a:p>
          <a:p>
            <a:pPr algn="ctr"/>
            <a:r>
              <a:rPr lang="en-US" sz="2000" dirty="0" smtClean="0"/>
              <a:t>No significant asymmetry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450863" y="1651000"/>
            <a:ext cx="29165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K. Su model w/R</a:t>
            </a:r>
            <a:r>
              <a:rPr lang="en-US" sz="2000" baseline="-25000" dirty="0" smtClean="0"/>
              <a:t>in</a:t>
            </a:r>
            <a:r>
              <a:rPr lang="en-US" sz="2000" dirty="0" smtClean="0"/>
              <a:t>~150AU</a:t>
            </a:r>
          </a:p>
          <a:p>
            <a:pPr algn="ctr"/>
            <a:r>
              <a:rPr lang="en-US" sz="2000" dirty="0" smtClean="0"/>
              <a:t>Broad band of emission</a:t>
            </a:r>
          </a:p>
          <a:p>
            <a:pPr algn="ctr"/>
            <a:r>
              <a:rPr lang="en-US" sz="2000" dirty="0" smtClean="0"/>
              <a:t>No significant asymmetry</a:t>
            </a:r>
            <a:endParaRPr lang="en-US" sz="2000" dirty="0"/>
          </a:p>
        </p:txBody>
      </p:sp>
      <p:pic>
        <p:nvPicPr>
          <p:cNvPr id="3" name="Picture 2" descr="HD 107146 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" y="2978177"/>
            <a:ext cx="3443111" cy="3343599"/>
          </a:xfrm>
          <a:prstGeom prst="rect">
            <a:avLst/>
          </a:prstGeom>
        </p:spPr>
      </p:pic>
      <p:pic>
        <p:nvPicPr>
          <p:cNvPr id="15" name="Picture 14" descr="HR 8799 im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123" y="2978177"/>
            <a:ext cx="3582427" cy="33435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8555" y="6447556"/>
            <a:ext cx="20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Hughes et al.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9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 104860 a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974" y="2473617"/>
            <a:ext cx="2792370" cy="2777556"/>
          </a:xfrm>
          <a:prstGeom prst="rect">
            <a:avLst/>
          </a:prstGeom>
        </p:spPr>
      </p:pic>
      <p:pic>
        <p:nvPicPr>
          <p:cNvPr id="3" name="Picture 2" descr="HD 61005 al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48" y="2473617"/>
            <a:ext cx="2853979" cy="28081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72993" y="1284800"/>
            <a:ext cx="4005561" cy="1202472"/>
          </a:xfrm>
          <a:prstGeom prst="roundRect">
            <a:avLst/>
          </a:prstGeom>
          <a:solidFill>
            <a:srgbClr val="95B3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0"/>
            <a:ext cx="8229600" cy="65669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Two FEPS Debris Disks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995" y="1284800"/>
            <a:ext cx="400555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 Moth”</a:t>
            </a:r>
          </a:p>
          <a:p>
            <a:pPr algn="ctr"/>
            <a:r>
              <a:rPr lang="en-US" sz="2400" dirty="0" smtClean="0"/>
              <a:t>Millimeter emission consistent with scattered light ring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95205" y="6471931"/>
            <a:ext cx="450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prep, with Angelo </a:t>
            </a:r>
            <a:r>
              <a:rPr lang="en-US" dirty="0" err="1" smtClean="0"/>
              <a:t>Ricarte</a:t>
            </a:r>
            <a:r>
              <a:rPr lang="en-US" dirty="0" smtClean="0"/>
              <a:t> and Noel </a:t>
            </a:r>
            <a:r>
              <a:rPr lang="en-US" dirty="0" err="1" smtClean="0"/>
              <a:t>Moldvai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874979" y="1289088"/>
            <a:ext cx="4103789" cy="1202472"/>
          </a:xfrm>
          <a:prstGeom prst="roundRect">
            <a:avLst/>
          </a:prstGeom>
          <a:solidFill>
            <a:srgbClr val="95B3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4979" y="1452942"/>
            <a:ext cx="410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HD 104860</a:t>
            </a:r>
          </a:p>
          <a:p>
            <a:pPr algn="ctr"/>
            <a:r>
              <a:rPr lang="en-US" sz="2400" dirty="0" smtClean="0"/>
              <a:t>First Resolved Image</a:t>
            </a:r>
            <a:endParaRPr lang="en-US" sz="2400" dirty="0"/>
          </a:p>
        </p:txBody>
      </p:sp>
      <p:pic>
        <p:nvPicPr>
          <p:cNvPr id="13" name="Picture 12" descr="Buenzl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0" y="5077007"/>
            <a:ext cx="3741581" cy="178099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34653" y="5175735"/>
            <a:ext cx="204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Buenzli</a:t>
            </a:r>
            <a:r>
              <a:rPr lang="en-US" dirty="0" smtClean="0"/>
              <a:t> et al. (2010)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4979" y="5279194"/>
            <a:ext cx="4091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Both consistent with smooth, axisymmetric disk emission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373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8306" y="893002"/>
            <a:ext cx="8963361" cy="1011998"/>
          </a:xfrm>
          <a:prstGeom prst="roundRect">
            <a:avLst/>
          </a:prstGeom>
          <a:solidFill>
            <a:srgbClr val="95B3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60"/>
            <a:ext cx="8229600" cy="57202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Take-home message #1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306" y="1166167"/>
            <a:ext cx="8963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Evidence for clumpy mm-</a:t>
            </a:r>
            <a:r>
              <a:rPr lang="en-US" sz="2400" dirty="0" err="1" smtClean="0"/>
              <a:t>λ</a:t>
            </a:r>
            <a:r>
              <a:rPr lang="en-US" sz="2400" dirty="0" smtClean="0"/>
              <a:t> structures in debris disks is tenuous at best</a:t>
            </a:r>
            <a:endParaRPr lang="en-US" sz="2400" dirty="0"/>
          </a:p>
        </p:txBody>
      </p:sp>
      <p:pic>
        <p:nvPicPr>
          <p:cNvPr id="7" name="Picture 6" descr="HD 107146 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399"/>
            <a:ext cx="3443111" cy="33435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43111" y="2244399"/>
            <a:ext cx="565855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 SO FAR</a:t>
            </a:r>
          </a:p>
          <a:p>
            <a:r>
              <a:rPr lang="en-US" sz="2400" dirty="0" smtClean="0"/>
              <a:t>At current low S/N levels, it’s all or nothing.</a:t>
            </a:r>
          </a:p>
          <a:p>
            <a:r>
              <a:rPr lang="en-US" sz="2400" dirty="0" smtClean="0"/>
              <a:t>This is rapidly changing!</a:t>
            </a:r>
            <a:endParaRPr lang="en-US" sz="2400" dirty="0"/>
          </a:p>
        </p:txBody>
      </p:sp>
      <p:pic>
        <p:nvPicPr>
          <p:cNvPr id="11" name="Picture 10" descr="AL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73833"/>
            <a:ext cx="9158111" cy="11982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43110" y="3822021"/>
            <a:ext cx="565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clumps does not mean no planets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120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38306" y="893002"/>
            <a:ext cx="8963361" cy="1011998"/>
          </a:xfrm>
          <a:prstGeom prst="roundRect">
            <a:avLst/>
          </a:prstGeom>
          <a:solidFill>
            <a:srgbClr val="95B3D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860"/>
            <a:ext cx="8229600" cy="57202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Schoolbook"/>
                <a:cs typeface="Century Schoolbook"/>
              </a:rPr>
              <a:t>Take-home message #2</a:t>
            </a:r>
            <a:endParaRPr lang="en-US" dirty="0"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8305" y="935335"/>
            <a:ext cx="8963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Some disks are broad and some are narrow in the millimeter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38306" y="1397000"/>
            <a:ext cx="896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(independent of scattered light images)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38305" y="2102600"/>
            <a:ext cx="4405473" cy="4559195"/>
            <a:chOff x="138305" y="2102600"/>
            <a:chExt cx="4405473" cy="4559195"/>
          </a:xfrm>
        </p:grpSpPr>
        <p:pic>
          <p:nvPicPr>
            <p:cNvPr id="9" name="Picture 8" descr="beta Pic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55" y="2102600"/>
              <a:ext cx="2829666" cy="347351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38305" y="5738465"/>
              <a:ext cx="440547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β Pic/AU </a:t>
              </a:r>
              <a:r>
                <a:rPr lang="en-US" dirty="0" err="1" smtClean="0"/>
                <a:t>Mic</a:t>
              </a:r>
              <a:r>
                <a:rPr lang="en-US" dirty="0" smtClean="0"/>
                <a:t> support a “birth ring” paradigm</a:t>
              </a:r>
            </a:p>
            <a:p>
              <a:pPr algn="ctr"/>
              <a:r>
                <a:rPr lang="en-US" dirty="0" smtClean="0"/>
                <a:t>Narrow mm ring, broad scattered light disk</a:t>
              </a:r>
            </a:p>
            <a:p>
              <a:pPr algn="ctr"/>
              <a:r>
                <a:rPr lang="en-US" dirty="0" smtClean="0"/>
                <a:t>HD 61005 also narrow, swept-back scattering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68421" y="2058045"/>
            <a:ext cx="5486990" cy="4513564"/>
            <a:chOff x="3468421" y="2058045"/>
            <a:chExt cx="5486990" cy="4513564"/>
          </a:xfrm>
        </p:grpSpPr>
        <p:pic>
          <p:nvPicPr>
            <p:cNvPr id="13" name="Picture 12" descr="HR 8799 imag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9" y="2102600"/>
              <a:ext cx="2096911" cy="1957117"/>
            </a:xfrm>
            <a:prstGeom prst="rect">
              <a:avLst/>
            </a:prstGeom>
          </p:spPr>
        </p:pic>
        <p:pic>
          <p:nvPicPr>
            <p:cNvPr id="14" name="Picture 13" descr="Vega SM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4721" y="3897991"/>
              <a:ext cx="1990690" cy="1895762"/>
            </a:xfrm>
            <a:prstGeom prst="rect">
              <a:avLst/>
            </a:prstGeom>
          </p:spPr>
        </p:pic>
        <p:pic>
          <p:nvPicPr>
            <p:cNvPr id="12" name="Picture 11" descr="HD 107146 image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8421" y="2058045"/>
              <a:ext cx="3846890" cy="373570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689111" y="5925278"/>
              <a:ext cx="36198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HD 107146 traces scattered light</a:t>
              </a:r>
            </a:p>
            <a:p>
              <a:pPr algn="ctr"/>
              <a:r>
                <a:rPr lang="en-US" dirty="0" smtClean="0"/>
                <a:t>Vega and HR 8799 also broad (ΔR≥R)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 rot="5400000">
            <a:off x="2516672" y="3001071"/>
            <a:ext cx="199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Wilner</a:t>
            </a:r>
            <a:r>
              <a:rPr lang="en-US" dirty="0" smtClean="0"/>
              <a:t> et al. 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25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806160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Summary</a:t>
            </a:r>
            <a:endParaRPr lang="en-US" dirty="0">
              <a:latin typeface="Century Schoolbook"/>
              <a:cs typeface="Century Schoolbook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0" y="837618"/>
            <a:ext cx="8809587" cy="1574538"/>
            <a:chOff x="0" y="837618"/>
            <a:chExt cx="8809587" cy="1574538"/>
          </a:xfrm>
        </p:grpSpPr>
        <p:sp>
          <p:nvSpPr>
            <p:cNvPr id="31" name="Rounded Rectangle 30"/>
            <p:cNvSpPr/>
            <p:nvPr/>
          </p:nvSpPr>
          <p:spPr>
            <a:xfrm>
              <a:off x="797187" y="1085271"/>
              <a:ext cx="8012400" cy="109790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pol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7618"/>
              <a:ext cx="1671090" cy="157453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671090" y="1125801"/>
              <a:ext cx="71384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cs typeface="Century Schoolbook"/>
                </a:rPr>
                <a:t>Several </a:t>
              </a:r>
              <a:r>
                <a:rPr lang="en-US" dirty="0" err="1" smtClean="0">
                  <a:cs typeface="Century Schoolbook"/>
                </a:rPr>
                <a:t>nondetections</a:t>
              </a:r>
              <a:r>
                <a:rPr lang="en-US" dirty="0" smtClean="0">
                  <a:cs typeface="Century Schoolbook"/>
                </a:rPr>
                <a:t> of polarized mm emission from T </a:t>
              </a:r>
              <a:r>
                <a:rPr lang="en-US" dirty="0" err="1" smtClean="0">
                  <a:cs typeface="Century Schoolbook"/>
                </a:rPr>
                <a:t>Tauri</a:t>
              </a:r>
              <a:r>
                <a:rPr lang="en-US" dirty="0" smtClean="0">
                  <a:cs typeface="Century Schoolbook"/>
                </a:rPr>
                <a:t> stars indicates low grain alignment efficiency/B field misalignment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>
                  <a:cs typeface="Century Schoolbook"/>
                </a:rPr>
                <a:t>T</a:t>
              </a:r>
              <a:r>
                <a:rPr lang="en-US" dirty="0" smtClean="0">
                  <a:cs typeface="Century Schoolbook"/>
                </a:rPr>
                <a:t>entative evidence for a higher pol fraction at younger ages (</a:t>
              </a:r>
              <a:r>
                <a:rPr lang="en-US" dirty="0" err="1" smtClean="0">
                  <a:cs typeface="Century Schoolbook"/>
                </a:rPr>
                <a:t>toroidal</a:t>
              </a:r>
              <a:r>
                <a:rPr lang="en-US" dirty="0" smtClean="0">
                  <a:cs typeface="Century Schoolbook"/>
                </a:rPr>
                <a:t>)</a:t>
              </a:r>
              <a:endParaRPr lang="en-US" dirty="0">
                <a:cs typeface="Century Schoolbook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8452" y="2210756"/>
            <a:ext cx="8391135" cy="1905096"/>
            <a:chOff x="418452" y="2210756"/>
            <a:chExt cx="8391135" cy="1905096"/>
          </a:xfrm>
        </p:grpSpPr>
        <p:sp>
          <p:nvSpPr>
            <p:cNvPr id="32" name="Rounded Rectangle 31"/>
            <p:cNvSpPr/>
            <p:nvPr/>
          </p:nvSpPr>
          <p:spPr>
            <a:xfrm>
              <a:off x="418452" y="3017947"/>
              <a:ext cx="8391135" cy="109790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6451497" y="2210756"/>
              <a:ext cx="2209102" cy="1780952"/>
              <a:chOff x="559542" y="3087370"/>
              <a:chExt cx="5282528" cy="3770630"/>
            </a:xfrm>
          </p:grpSpPr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1219857" y="3087370"/>
                <a:ext cx="4622213" cy="3770630"/>
                <a:chOff x="686613" y="-304800"/>
                <a:chExt cx="5715192" cy="4456430"/>
              </a:xfrm>
            </p:grpSpPr>
            <p:grpSp>
              <p:nvGrpSpPr>
                <p:cNvPr id="17" name="Group 135"/>
                <p:cNvGrpSpPr>
                  <a:grpSpLocks/>
                </p:cNvGrpSpPr>
                <p:nvPr/>
              </p:nvGrpSpPr>
              <p:grpSpPr bwMode="auto">
                <a:xfrm>
                  <a:off x="2971800" y="2209800"/>
                  <a:ext cx="3200400" cy="1941830"/>
                  <a:chOff x="3072" y="2064"/>
                  <a:chExt cx="816" cy="556"/>
                </a:xfrm>
              </p:grpSpPr>
              <p:sp>
                <p:nvSpPr>
                  <p:cNvPr id="25" name="Freeform 126"/>
                  <p:cNvSpPr>
                    <a:spLocks/>
                  </p:cNvSpPr>
                  <p:nvPr/>
                </p:nvSpPr>
                <p:spPr bwMode="auto">
                  <a:xfrm>
                    <a:off x="3159" y="2064"/>
                    <a:ext cx="729" cy="280"/>
                  </a:xfrm>
                  <a:custGeom>
                    <a:avLst/>
                    <a:gdLst>
                      <a:gd name="T0" fmla="*/ 0 w 1200"/>
                      <a:gd name="T1" fmla="*/ 1 h 472"/>
                      <a:gd name="T2" fmla="*/ 1 w 1200"/>
                      <a:gd name="T3" fmla="*/ 1 h 472"/>
                      <a:gd name="T4" fmla="*/ 1 w 1200"/>
                      <a:gd name="T5" fmla="*/ 1 h 472"/>
                      <a:gd name="T6" fmla="*/ 1 w 1200"/>
                      <a:gd name="T7" fmla="*/ 1 h 472"/>
                      <a:gd name="T8" fmla="*/ 1 w 1200"/>
                      <a:gd name="T9" fmla="*/ 1 h 4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00" h="472">
                        <a:moveTo>
                          <a:pt x="0" y="472"/>
                        </a:moveTo>
                        <a:cubicBezTo>
                          <a:pt x="224" y="436"/>
                          <a:pt x="448" y="400"/>
                          <a:pt x="624" y="328"/>
                        </a:cubicBezTo>
                        <a:cubicBezTo>
                          <a:pt x="800" y="256"/>
                          <a:pt x="968" y="80"/>
                          <a:pt x="1056" y="40"/>
                        </a:cubicBezTo>
                        <a:cubicBezTo>
                          <a:pt x="1144" y="0"/>
                          <a:pt x="1128" y="16"/>
                          <a:pt x="1152" y="88"/>
                        </a:cubicBezTo>
                        <a:cubicBezTo>
                          <a:pt x="1176" y="160"/>
                          <a:pt x="1188" y="316"/>
                          <a:pt x="1200" y="472"/>
                        </a:cubicBezTo>
                      </a:path>
                    </a:pathLst>
                  </a:custGeom>
                  <a:solidFill>
                    <a:srgbClr val="C4372C"/>
                  </a:solidFill>
                  <a:ln w="9525">
                    <a:solidFill>
                      <a:srgbClr val="C4372C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127"/>
                  <p:cNvSpPr>
                    <a:spLocks/>
                  </p:cNvSpPr>
                  <p:nvPr/>
                </p:nvSpPr>
                <p:spPr bwMode="auto">
                  <a:xfrm flipV="1">
                    <a:off x="3159" y="2340"/>
                    <a:ext cx="729" cy="280"/>
                  </a:xfrm>
                  <a:custGeom>
                    <a:avLst/>
                    <a:gdLst>
                      <a:gd name="T0" fmla="*/ 0 w 1200"/>
                      <a:gd name="T1" fmla="*/ 1 h 472"/>
                      <a:gd name="T2" fmla="*/ 1 w 1200"/>
                      <a:gd name="T3" fmla="*/ 1 h 472"/>
                      <a:gd name="T4" fmla="*/ 1 w 1200"/>
                      <a:gd name="T5" fmla="*/ 1 h 472"/>
                      <a:gd name="T6" fmla="*/ 1 w 1200"/>
                      <a:gd name="T7" fmla="*/ 1 h 472"/>
                      <a:gd name="T8" fmla="*/ 1 w 1200"/>
                      <a:gd name="T9" fmla="*/ 1 h 4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00" h="472">
                        <a:moveTo>
                          <a:pt x="0" y="472"/>
                        </a:moveTo>
                        <a:cubicBezTo>
                          <a:pt x="224" y="436"/>
                          <a:pt x="448" y="400"/>
                          <a:pt x="624" y="328"/>
                        </a:cubicBezTo>
                        <a:cubicBezTo>
                          <a:pt x="800" y="256"/>
                          <a:pt x="968" y="80"/>
                          <a:pt x="1056" y="40"/>
                        </a:cubicBezTo>
                        <a:cubicBezTo>
                          <a:pt x="1144" y="0"/>
                          <a:pt x="1128" y="16"/>
                          <a:pt x="1152" y="88"/>
                        </a:cubicBezTo>
                        <a:cubicBezTo>
                          <a:pt x="1176" y="160"/>
                          <a:pt x="1188" y="316"/>
                          <a:pt x="1200" y="472"/>
                        </a:cubicBezTo>
                      </a:path>
                    </a:pathLst>
                  </a:custGeom>
                  <a:solidFill>
                    <a:srgbClr val="C4372C"/>
                  </a:solidFill>
                  <a:ln w="9525">
                    <a:solidFill>
                      <a:srgbClr val="C4372C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7" name="AutoShape 129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2287"/>
                    <a:ext cx="87" cy="85"/>
                  </a:xfrm>
                  <a:prstGeom prst="star5">
                    <a:avLst/>
                  </a:prstGeom>
                  <a:solidFill>
                    <a:srgbClr val="FFD77C"/>
                  </a:solidFill>
                  <a:ln w="9525">
                    <a:solidFill>
                      <a:srgbClr val="FFD77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8" name="Group 23"/>
                <p:cNvGrpSpPr>
                  <a:grpSpLocks/>
                </p:cNvGrpSpPr>
                <p:nvPr/>
              </p:nvGrpSpPr>
              <p:grpSpPr bwMode="auto">
                <a:xfrm>
                  <a:off x="686613" y="-304800"/>
                  <a:ext cx="5715192" cy="3501346"/>
                  <a:chOff x="686613" y="-304800"/>
                  <a:chExt cx="5715192" cy="3501346"/>
                </a:xfrm>
              </p:grpSpPr>
              <p:sp>
                <p:nvSpPr>
                  <p:cNvPr id="19" name="Arc 18"/>
                  <p:cNvSpPr/>
                  <p:nvPr/>
                </p:nvSpPr>
                <p:spPr bwMode="auto">
                  <a:xfrm flipV="1">
                    <a:off x="1067365" y="2196430"/>
                    <a:ext cx="5257899" cy="990734"/>
                  </a:xfrm>
                  <a:prstGeom prst="arc">
                    <a:avLst>
                      <a:gd name="adj1" fmla="val 13804832"/>
                      <a:gd name="adj2" fmla="val 21359474"/>
                    </a:avLst>
                  </a:prstGeom>
                  <a:ln>
                    <a:solidFill>
                      <a:srgbClr val="273056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  <p:sp>
                <p:nvSpPr>
                  <p:cNvPr id="20" name="Arc 19"/>
                  <p:cNvSpPr/>
                  <p:nvPr/>
                </p:nvSpPr>
                <p:spPr bwMode="auto">
                  <a:xfrm flipV="1">
                    <a:off x="763157" y="1218830"/>
                    <a:ext cx="5485563" cy="1977716"/>
                  </a:xfrm>
                  <a:prstGeom prst="arc">
                    <a:avLst>
                      <a:gd name="adj1" fmla="val 16071334"/>
                      <a:gd name="adj2" fmla="val 21196791"/>
                    </a:avLst>
                  </a:prstGeom>
                  <a:ln>
                    <a:solidFill>
                      <a:srgbClr val="4A5DA6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  <p:sp>
                <p:nvSpPr>
                  <p:cNvPr id="21" name="Arc 20"/>
                  <p:cNvSpPr/>
                  <p:nvPr/>
                </p:nvSpPr>
                <p:spPr bwMode="auto">
                  <a:xfrm flipV="1">
                    <a:off x="686613" y="-304800"/>
                    <a:ext cx="5715192" cy="3456312"/>
                  </a:xfrm>
                  <a:prstGeom prst="arc">
                    <a:avLst>
                      <a:gd name="adj1" fmla="val 16162825"/>
                      <a:gd name="adj2" fmla="val 20472604"/>
                    </a:avLst>
                  </a:prstGeom>
                  <a:ln>
                    <a:solidFill>
                      <a:srgbClr val="5C9AC2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</p:grpSp>
          </p:grpSp>
          <p:grpSp>
            <p:nvGrpSpPr>
              <p:cNvPr id="8" name="Group 26"/>
              <p:cNvGrpSpPr>
                <a:grpSpLocks/>
              </p:cNvGrpSpPr>
              <p:nvPr/>
            </p:nvGrpSpPr>
            <p:grpSpPr bwMode="auto">
              <a:xfrm flipH="1">
                <a:off x="559542" y="3087370"/>
                <a:ext cx="4622058" cy="3770630"/>
                <a:chOff x="685800" y="-304800"/>
                <a:chExt cx="5715000" cy="4456430"/>
              </a:xfrm>
            </p:grpSpPr>
            <p:grpSp>
              <p:nvGrpSpPr>
                <p:cNvPr id="9" name="Group 135"/>
                <p:cNvGrpSpPr>
                  <a:grpSpLocks/>
                </p:cNvGrpSpPr>
                <p:nvPr/>
              </p:nvGrpSpPr>
              <p:grpSpPr bwMode="auto">
                <a:xfrm>
                  <a:off x="2971800" y="2209800"/>
                  <a:ext cx="3200400" cy="1941830"/>
                  <a:chOff x="3072" y="2064"/>
                  <a:chExt cx="816" cy="556"/>
                </a:xfrm>
              </p:grpSpPr>
              <p:sp>
                <p:nvSpPr>
                  <p:cNvPr id="14" name="Freeform 126"/>
                  <p:cNvSpPr>
                    <a:spLocks/>
                  </p:cNvSpPr>
                  <p:nvPr/>
                </p:nvSpPr>
                <p:spPr bwMode="auto">
                  <a:xfrm>
                    <a:off x="3159" y="2064"/>
                    <a:ext cx="729" cy="280"/>
                  </a:xfrm>
                  <a:custGeom>
                    <a:avLst/>
                    <a:gdLst>
                      <a:gd name="T0" fmla="*/ 0 w 1200"/>
                      <a:gd name="T1" fmla="*/ 1 h 472"/>
                      <a:gd name="T2" fmla="*/ 1 w 1200"/>
                      <a:gd name="T3" fmla="*/ 1 h 472"/>
                      <a:gd name="T4" fmla="*/ 1 w 1200"/>
                      <a:gd name="T5" fmla="*/ 1 h 472"/>
                      <a:gd name="T6" fmla="*/ 1 w 1200"/>
                      <a:gd name="T7" fmla="*/ 1 h 472"/>
                      <a:gd name="T8" fmla="*/ 1 w 1200"/>
                      <a:gd name="T9" fmla="*/ 1 h 4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00" h="472">
                        <a:moveTo>
                          <a:pt x="0" y="472"/>
                        </a:moveTo>
                        <a:cubicBezTo>
                          <a:pt x="224" y="436"/>
                          <a:pt x="448" y="400"/>
                          <a:pt x="624" y="328"/>
                        </a:cubicBezTo>
                        <a:cubicBezTo>
                          <a:pt x="800" y="256"/>
                          <a:pt x="968" y="80"/>
                          <a:pt x="1056" y="40"/>
                        </a:cubicBezTo>
                        <a:cubicBezTo>
                          <a:pt x="1144" y="0"/>
                          <a:pt x="1128" y="16"/>
                          <a:pt x="1152" y="88"/>
                        </a:cubicBezTo>
                        <a:cubicBezTo>
                          <a:pt x="1176" y="160"/>
                          <a:pt x="1188" y="316"/>
                          <a:pt x="1200" y="472"/>
                        </a:cubicBezTo>
                      </a:path>
                    </a:pathLst>
                  </a:custGeom>
                  <a:solidFill>
                    <a:srgbClr val="C4372C"/>
                  </a:solidFill>
                  <a:ln w="9525">
                    <a:solidFill>
                      <a:srgbClr val="C4372C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127"/>
                  <p:cNvSpPr>
                    <a:spLocks/>
                  </p:cNvSpPr>
                  <p:nvPr/>
                </p:nvSpPr>
                <p:spPr bwMode="auto">
                  <a:xfrm flipV="1">
                    <a:off x="3159" y="2340"/>
                    <a:ext cx="729" cy="280"/>
                  </a:xfrm>
                  <a:custGeom>
                    <a:avLst/>
                    <a:gdLst>
                      <a:gd name="T0" fmla="*/ 0 w 1200"/>
                      <a:gd name="T1" fmla="*/ 1 h 472"/>
                      <a:gd name="T2" fmla="*/ 1 w 1200"/>
                      <a:gd name="T3" fmla="*/ 1 h 472"/>
                      <a:gd name="T4" fmla="*/ 1 w 1200"/>
                      <a:gd name="T5" fmla="*/ 1 h 472"/>
                      <a:gd name="T6" fmla="*/ 1 w 1200"/>
                      <a:gd name="T7" fmla="*/ 1 h 472"/>
                      <a:gd name="T8" fmla="*/ 1 w 1200"/>
                      <a:gd name="T9" fmla="*/ 1 h 47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00" h="472">
                        <a:moveTo>
                          <a:pt x="0" y="472"/>
                        </a:moveTo>
                        <a:cubicBezTo>
                          <a:pt x="224" y="436"/>
                          <a:pt x="448" y="400"/>
                          <a:pt x="624" y="328"/>
                        </a:cubicBezTo>
                        <a:cubicBezTo>
                          <a:pt x="800" y="256"/>
                          <a:pt x="968" y="80"/>
                          <a:pt x="1056" y="40"/>
                        </a:cubicBezTo>
                        <a:cubicBezTo>
                          <a:pt x="1144" y="0"/>
                          <a:pt x="1128" y="16"/>
                          <a:pt x="1152" y="88"/>
                        </a:cubicBezTo>
                        <a:cubicBezTo>
                          <a:pt x="1176" y="160"/>
                          <a:pt x="1188" y="316"/>
                          <a:pt x="1200" y="472"/>
                        </a:cubicBezTo>
                      </a:path>
                    </a:pathLst>
                  </a:custGeom>
                  <a:solidFill>
                    <a:srgbClr val="C4372C"/>
                  </a:solidFill>
                  <a:ln w="9525">
                    <a:solidFill>
                      <a:srgbClr val="C4372C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6" name="AutoShape 129"/>
                  <p:cNvSpPr>
                    <a:spLocks noChangeArrowheads="1"/>
                  </p:cNvSpPr>
                  <p:nvPr/>
                </p:nvSpPr>
                <p:spPr bwMode="auto">
                  <a:xfrm>
                    <a:off x="3072" y="2287"/>
                    <a:ext cx="87" cy="85"/>
                  </a:xfrm>
                  <a:prstGeom prst="star5">
                    <a:avLst/>
                  </a:prstGeom>
                  <a:solidFill>
                    <a:srgbClr val="FFD77C"/>
                  </a:solidFill>
                  <a:ln w="9525">
                    <a:solidFill>
                      <a:srgbClr val="FFD77C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/>
                  </a:p>
                </p:txBody>
              </p:sp>
            </p:grpSp>
            <p:grpSp>
              <p:nvGrpSpPr>
                <p:cNvPr id="10" name="Group 28"/>
                <p:cNvGrpSpPr>
                  <a:grpSpLocks/>
                </p:cNvGrpSpPr>
                <p:nvPr/>
              </p:nvGrpSpPr>
              <p:grpSpPr bwMode="auto">
                <a:xfrm>
                  <a:off x="685800" y="-304800"/>
                  <a:ext cx="5715000" cy="3501192"/>
                  <a:chOff x="685800" y="-304800"/>
                  <a:chExt cx="5715000" cy="3501192"/>
                </a:xfrm>
              </p:grpSpPr>
              <p:sp>
                <p:nvSpPr>
                  <p:cNvPr id="11" name="Arc 10"/>
                  <p:cNvSpPr/>
                  <p:nvPr/>
                </p:nvSpPr>
                <p:spPr bwMode="auto">
                  <a:xfrm flipV="1">
                    <a:off x="1066359" y="2196430"/>
                    <a:ext cx="5257897" cy="990734"/>
                  </a:xfrm>
                  <a:prstGeom prst="arc">
                    <a:avLst>
                      <a:gd name="adj1" fmla="val 13804832"/>
                      <a:gd name="adj2" fmla="val 21359474"/>
                    </a:avLst>
                  </a:prstGeom>
                  <a:ln>
                    <a:solidFill>
                      <a:srgbClr val="273056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  <p:sp>
                <p:nvSpPr>
                  <p:cNvPr id="12" name="Arc 11"/>
                  <p:cNvSpPr/>
                  <p:nvPr/>
                </p:nvSpPr>
                <p:spPr bwMode="auto">
                  <a:xfrm flipV="1">
                    <a:off x="762150" y="1218830"/>
                    <a:ext cx="5485564" cy="1977716"/>
                  </a:xfrm>
                  <a:prstGeom prst="arc">
                    <a:avLst>
                      <a:gd name="adj1" fmla="val 16071334"/>
                      <a:gd name="adj2" fmla="val 21196791"/>
                    </a:avLst>
                  </a:prstGeom>
                  <a:ln>
                    <a:solidFill>
                      <a:srgbClr val="4A5DA6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  <p:sp>
                <p:nvSpPr>
                  <p:cNvPr id="13" name="Arc 12"/>
                  <p:cNvSpPr/>
                  <p:nvPr/>
                </p:nvSpPr>
                <p:spPr bwMode="auto">
                  <a:xfrm flipV="1">
                    <a:off x="685608" y="-304800"/>
                    <a:ext cx="5715192" cy="3456312"/>
                  </a:xfrm>
                  <a:prstGeom prst="arc">
                    <a:avLst>
                      <a:gd name="adj1" fmla="val 16162825"/>
                      <a:gd name="adj2" fmla="val 20472604"/>
                    </a:avLst>
                  </a:prstGeom>
                  <a:ln>
                    <a:solidFill>
                      <a:srgbClr val="5C9AC2"/>
                    </a:solidFill>
                    <a:prstDash val="sysDash"/>
                    <a:headEnd type="none" w="med" len="med"/>
                    <a:tailEnd type="none" w="med" len="med"/>
                  </a:ln>
                  <a:ex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/>
                  <a:lstStyle/>
                  <a:p>
                    <a:pPr>
                      <a:defRPr/>
                    </a:pPr>
                    <a:endParaRPr lang="en-US" sz="3300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  <a:cs typeface="ＭＳ Ｐゴシック" charset="0"/>
                    </a:endParaRPr>
                  </a:p>
                </p:txBody>
              </p:sp>
            </p:grpSp>
          </p:grpSp>
        </p:grpSp>
        <p:sp>
          <p:nvSpPr>
            <p:cNvPr id="28" name="TextBox 27"/>
            <p:cNvSpPr txBox="1"/>
            <p:nvPr/>
          </p:nvSpPr>
          <p:spPr>
            <a:xfrm>
              <a:off x="526954" y="3101232"/>
              <a:ext cx="6123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Initial attempts at measuring turbulence using </a:t>
              </a:r>
              <a:r>
                <a:rPr lang="en-US" dirty="0" err="1" smtClean="0"/>
                <a:t>HiRes</a:t>
              </a:r>
              <a:r>
                <a:rPr lang="en-US" dirty="0" smtClean="0"/>
                <a:t> mm spectroscopy are broadly consistent with MRI theory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We are building up a vertical profile using different tracers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89163" y="4495259"/>
            <a:ext cx="8850122" cy="2021459"/>
            <a:chOff x="189163" y="4495259"/>
            <a:chExt cx="8850122" cy="2021459"/>
          </a:xfrm>
        </p:grpSpPr>
        <p:sp>
          <p:nvSpPr>
            <p:cNvPr id="33" name="Rounded Rectangle 32"/>
            <p:cNvSpPr/>
            <p:nvPr/>
          </p:nvSpPr>
          <p:spPr>
            <a:xfrm>
              <a:off x="570852" y="4996564"/>
              <a:ext cx="8391135" cy="1097905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blah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163" y="4495259"/>
              <a:ext cx="2046111" cy="202145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310490" y="5052730"/>
              <a:ext cx="67287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err="1" smtClean="0"/>
                <a:t>Interferometric</a:t>
              </a:r>
              <a:r>
                <a:rPr lang="en-US" dirty="0" smtClean="0"/>
                <a:t> measurements of debris disks are so far consistent with smooth, axisymmetric structure (even in known planet hosts)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We observe much variation relative to scattered light structures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8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812746"/>
            <a:ext cx="91440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Baskerville Old Face" charset="0"/>
              </a:rPr>
              <a:t>1. </a:t>
            </a:r>
            <a:r>
              <a:rPr lang="en-US" sz="3600" b="1" dirty="0" err="1">
                <a:latin typeface="Baskerville Old Face" charset="0"/>
              </a:rPr>
              <a:t>Protoplanetary</a:t>
            </a:r>
            <a:r>
              <a:rPr lang="en-US" sz="3600" b="1" dirty="0">
                <a:latin typeface="Baskerville Old Face" charset="0"/>
              </a:rPr>
              <a:t> Disks as Accretion Disks</a:t>
            </a:r>
            <a:endParaRPr lang="en-US" sz="3600" dirty="0"/>
          </a:p>
        </p:txBody>
      </p:sp>
      <p:grpSp>
        <p:nvGrpSpPr>
          <p:cNvPr id="17" name="Group 38"/>
          <p:cNvGrpSpPr>
            <a:grpSpLocks/>
          </p:cNvGrpSpPr>
          <p:nvPr/>
        </p:nvGrpSpPr>
        <p:grpSpPr bwMode="auto">
          <a:xfrm>
            <a:off x="2181099" y="1057242"/>
            <a:ext cx="5035846" cy="3135866"/>
            <a:chOff x="559542" y="3087370"/>
            <a:chExt cx="5841258" cy="3770630"/>
          </a:xfrm>
        </p:grpSpPr>
        <p:grpSp>
          <p:nvGrpSpPr>
            <p:cNvPr id="18" name="Group 24"/>
            <p:cNvGrpSpPr>
              <a:grpSpLocks/>
            </p:cNvGrpSpPr>
            <p:nvPr/>
          </p:nvGrpSpPr>
          <p:grpSpPr bwMode="auto">
            <a:xfrm>
              <a:off x="1219200" y="3087370"/>
              <a:ext cx="5181600" cy="3770630"/>
              <a:chOff x="685800" y="-304800"/>
              <a:chExt cx="6406853" cy="4456430"/>
            </a:xfrm>
          </p:grpSpPr>
          <p:grpSp>
            <p:nvGrpSpPr>
              <p:cNvPr id="28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36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9" name="Group 23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6406853" cy="3501192"/>
                <a:chOff x="685800" y="-304800"/>
                <a:chExt cx="6406853" cy="3501192"/>
              </a:xfrm>
            </p:grpSpPr>
            <p:sp>
              <p:nvSpPr>
                <p:cNvPr id="30" name="Arc 29"/>
                <p:cNvSpPr/>
                <p:nvPr/>
              </p:nvSpPr>
              <p:spPr bwMode="auto">
                <a:xfrm flipV="1">
                  <a:off x="1067365" y="2196430"/>
                  <a:ext cx="5257899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1" name="Arc 30"/>
                <p:cNvSpPr/>
                <p:nvPr/>
              </p:nvSpPr>
              <p:spPr bwMode="auto">
                <a:xfrm flipV="1">
                  <a:off x="763157" y="1218830"/>
                  <a:ext cx="5485563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2" name="Arc 31"/>
                <p:cNvSpPr/>
                <p:nvPr/>
              </p:nvSpPr>
              <p:spPr bwMode="auto">
                <a:xfrm flipV="1">
                  <a:off x="686613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33" name="TextBox 19"/>
                <p:cNvSpPr txBox="1">
                  <a:spLocks noChangeArrowheads="1"/>
                </p:cNvSpPr>
                <p:nvPr/>
              </p:nvSpPr>
              <p:spPr bwMode="auto">
                <a:xfrm>
                  <a:off x="5943600" y="2057400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>
                      <a:solidFill>
                        <a:srgbClr val="5C9AC2"/>
                      </a:solidFill>
                      <a:latin typeface="Baskerville Old Face" charset="0"/>
                      <a:cs typeface="Baskerville Old Face" charset="0"/>
                    </a:rPr>
                    <a:t>CO(3-2)</a:t>
                  </a:r>
                </a:p>
              </p:txBody>
            </p:sp>
            <p:sp>
              <p:nvSpPr>
                <p:cNvPr id="34" name="TextBox 20"/>
                <p:cNvSpPr txBox="1">
                  <a:spLocks noChangeArrowheads="1"/>
                </p:cNvSpPr>
                <p:nvPr/>
              </p:nvSpPr>
              <p:spPr bwMode="auto">
                <a:xfrm>
                  <a:off x="6046536" y="2315078"/>
                  <a:ext cx="862135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 dirty="0">
                      <a:solidFill>
                        <a:srgbClr val="4A5DA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  <p:sp>
              <p:nvSpPr>
                <p:cNvPr id="35" name="TextBox 21"/>
                <p:cNvSpPr txBox="1">
                  <a:spLocks noChangeArrowheads="1"/>
                </p:cNvSpPr>
                <p:nvPr/>
              </p:nvSpPr>
              <p:spPr bwMode="auto">
                <a:xfrm>
                  <a:off x="6096000" y="2667000"/>
                  <a:ext cx="996653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sz="1600" baseline="300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13</a:t>
                  </a:r>
                  <a:r>
                    <a:rPr lang="en-US" sz="1600">
                      <a:solidFill>
                        <a:srgbClr val="273056"/>
                      </a:solidFill>
                      <a:latin typeface="Baskerville Old Face" charset="0"/>
                      <a:cs typeface="Baskerville Old Face" charset="0"/>
                    </a:rPr>
                    <a:t>CO(2-1)</a:t>
                  </a:r>
                </a:p>
              </p:txBody>
            </p:sp>
          </p:grpSp>
        </p:grpSp>
        <p:grpSp>
          <p:nvGrpSpPr>
            <p:cNvPr id="19" name="Group 26"/>
            <p:cNvGrpSpPr>
              <a:grpSpLocks/>
            </p:cNvGrpSpPr>
            <p:nvPr/>
          </p:nvGrpSpPr>
          <p:grpSpPr bwMode="auto">
            <a:xfrm flipH="1">
              <a:off x="559542" y="3087370"/>
              <a:ext cx="4622058" cy="3770630"/>
              <a:chOff x="685800" y="-304800"/>
              <a:chExt cx="5715000" cy="4456430"/>
            </a:xfrm>
          </p:grpSpPr>
          <p:grpSp>
            <p:nvGrpSpPr>
              <p:cNvPr id="20" name="Group 135"/>
              <p:cNvGrpSpPr>
                <a:grpSpLocks/>
              </p:cNvGrpSpPr>
              <p:nvPr/>
            </p:nvGrpSpPr>
            <p:grpSpPr bwMode="auto">
              <a:xfrm>
                <a:off x="2971800" y="2209800"/>
                <a:ext cx="3200400" cy="1941830"/>
                <a:chOff x="3072" y="2064"/>
                <a:chExt cx="816" cy="556"/>
              </a:xfrm>
            </p:grpSpPr>
            <p:sp>
              <p:nvSpPr>
                <p:cNvPr id="25" name="Freeform 126"/>
                <p:cNvSpPr>
                  <a:spLocks/>
                </p:cNvSpPr>
                <p:nvPr/>
              </p:nvSpPr>
              <p:spPr bwMode="auto">
                <a:xfrm>
                  <a:off x="3159" y="2064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Freeform 127"/>
                <p:cNvSpPr>
                  <a:spLocks/>
                </p:cNvSpPr>
                <p:nvPr/>
              </p:nvSpPr>
              <p:spPr bwMode="auto">
                <a:xfrm flipV="1">
                  <a:off x="3159" y="2340"/>
                  <a:ext cx="729" cy="280"/>
                </a:xfrm>
                <a:custGeom>
                  <a:avLst/>
                  <a:gdLst>
                    <a:gd name="T0" fmla="*/ 0 w 1200"/>
                    <a:gd name="T1" fmla="*/ 1 h 472"/>
                    <a:gd name="T2" fmla="*/ 1 w 1200"/>
                    <a:gd name="T3" fmla="*/ 1 h 472"/>
                    <a:gd name="T4" fmla="*/ 1 w 1200"/>
                    <a:gd name="T5" fmla="*/ 1 h 472"/>
                    <a:gd name="T6" fmla="*/ 1 w 1200"/>
                    <a:gd name="T7" fmla="*/ 1 h 472"/>
                    <a:gd name="T8" fmla="*/ 1 w 1200"/>
                    <a:gd name="T9" fmla="*/ 1 h 47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200" h="472">
                      <a:moveTo>
                        <a:pt x="0" y="472"/>
                      </a:moveTo>
                      <a:cubicBezTo>
                        <a:pt x="224" y="436"/>
                        <a:pt x="448" y="400"/>
                        <a:pt x="624" y="328"/>
                      </a:cubicBezTo>
                      <a:cubicBezTo>
                        <a:pt x="800" y="256"/>
                        <a:pt x="968" y="80"/>
                        <a:pt x="1056" y="40"/>
                      </a:cubicBezTo>
                      <a:cubicBezTo>
                        <a:pt x="1144" y="0"/>
                        <a:pt x="1128" y="16"/>
                        <a:pt x="1152" y="88"/>
                      </a:cubicBezTo>
                      <a:cubicBezTo>
                        <a:pt x="1176" y="160"/>
                        <a:pt x="1188" y="316"/>
                        <a:pt x="1200" y="472"/>
                      </a:cubicBezTo>
                    </a:path>
                  </a:pathLst>
                </a:custGeom>
                <a:solidFill>
                  <a:srgbClr val="C4372C"/>
                </a:solidFill>
                <a:ln w="9525">
                  <a:solidFill>
                    <a:srgbClr val="C4372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AutoShape 129"/>
                <p:cNvSpPr>
                  <a:spLocks noChangeArrowheads="1"/>
                </p:cNvSpPr>
                <p:nvPr/>
              </p:nvSpPr>
              <p:spPr bwMode="auto">
                <a:xfrm>
                  <a:off x="3072" y="2287"/>
                  <a:ext cx="87" cy="85"/>
                </a:xfrm>
                <a:prstGeom prst="star5">
                  <a:avLst/>
                </a:prstGeom>
                <a:solidFill>
                  <a:srgbClr val="FFD77C"/>
                </a:solidFill>
                <a:ln w="9525">
                  <a:solidFill>
                    <a:srgbClr val="FFD77C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28"/>
              <p:cNvGrpSpPr>
                <a:grpSpLocks/>
              </p:cNvGrpSpPr>
              <p:nvPr/>
            </p:nvGrpSpPr>
            <p:grpSpPr bwMode="auto">
              <a:xfrm>
                <a:off x="685800" y="-304800"/>
                <a:ext cx="5715000" cy="3501192"/>
                <a:chOff x="685800" y="-304800"/>
                <a:chExt cx="5715000" cy="3501192"/>
              </a:xfrm>
            </p:grpSpPr>
            <p:sp>
              <p:nvSpPr>
                <p:cNvPr id="22" name="Arc 21"/>
                <p:cNvSpPr/>
                <p:nvPr/>
              </p:nvSpPr>
              <p:spPr bwMode="auto">
                <a:xfrm flipV="1">
                  <a:off x="1066359" y="2196430"/>
                  <a:ext cx="5257897" cy="990734"/>
                </a:xfrm>
                <a:prstGeom prst="arc">
                  <a:avLst>
                    <a:gd name="adj1" fmla="val 13804832"/>
                    <a:gd name="adj2" fmla="val 21359474"/>
                  </a:avLst>
                </a:prstGeom>
                <a:ln>
                  <a:solidFill>
                    <a:srgbClr val="27305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3" name="Arc 22"/>
                <p:cNvSpPr/>
                <p:nvPr/>
              </p:nvSpPr>
              <p:spPr bwMode="auto">
                <a:xfrm flipV="1">
                  <a:off x="762150" y="1218830"/>
                  <a:ext cx="5485564" cy="1977716"/>
                </a:xfrm>
                <a:prstGeom prst="arc">
                  <a:avLst>
                    <a:gd name="adj1" fmla="val 16071334"/>
                    <a:gd name="adj2" fmla="val 21196791"/>
                  </a:avLst>
                </a:prstGeom>
                <a:ln>
                  <a:solidFill>
                    <a:srgbClr val="4A5DA6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24" name="Arc 23"/>
                <p:cNvSpPr/>
                <p:nvPr/>
              </p:nvSpPr>
              <p:spPr bwMode="auto">
                <a:xfrm flipV="1">
                  <a:off x="685608" y="-304800"/>
                  <a:ext cx="5715192" cy="3456312"/>
                </a:xfrm>
                <a:prstGeom prst="arc">
                  <a:avLst>
                    <a:gd name="adj1" fmla="val 16162825"/>
                    <a:gd name="adj2" fmla="val 20472604"/>
                  </a:avLst>
                </a:prstGeom>
                <a:ln>
                  <a:solidFill>
                    <a:srgbClr val="5C9AC2"/>
                  </a:solidFill>
                  <a:prstDash val="sysDash"/>
                  <a:headEnd type="none" w="med" len="med"/>
                  <a:tailEnd type="none" w="med" len="med"/>
                </a:ln>
                <a:ex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en-US" sz="3300">
                    <a:solidFill>
                      <a:srgbClr val="000000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7265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</p:spPr>
        <p:txBody>
          <a:bodyPr/>
          <a:lstStyle/>
          <a:p>
            <a:pPr eaLnBrk="1" hangingPunct="1"/>
            <a:r>
              <a:rPr lang="en-US" sz="3600" b="1" dirty="0" err="1">
                <a:latin typeface="Baskerville Old Face" charset="0"/>
                <a:ea typeface="ＭＳ Ｐゴシック" charset="0"/>
                <a:cs typeface="ＭＳ Ｐゴシック" charset="0"/>
              </a:rPr>
              <a:t>Circumstellar</a:t>
            </a:r>
            <a:r>
              <a:rPr lang="en-US" sz="3600" b="1" dirty="0">
                <a:latin typeface="Baskerville Old Face" charset="0"/>
                <a:ea typeface="ＭＳ Ｐゴシック" charset="0"/>
                <a:cs typeface="ＭＳ Ｐゴシック" charset="0"/>
              </a:rPr>
              <a:t> disks as accretion disks</a:t>
            </a: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7675" name="Group 27"/>
          <p:cNvGrpSpPr>
            <a:grpSpLocks/>
          </p:cNvGrpSpPr>
          <p:nvPr/>
        </p:nvGrpSpPr>
        <p:grpSpPr bwMode="auto">
          <a:xfrm>
            <a:off x="381000" y="1828800"/>
            <a:ext cx="8458200" cy="1828800"/>
            <a:chOff x="192" y="1152"/>
            <a:chExt cx="5328" cy="1152"/>
          </a:xfrm>
        </p:grpSpPr>
        <p:sp>
          <p:nvSpPr>
            <p:cNvPr id="16413" name="AutoShape 25"/>
            <p:cNvSpPr>
              <a:spLocks noChangeArrowheads="1"/>
            </p:cNvSpPr>
            <p:nvPr/>
          </p:nvSpPr>
          <p:spPr bwMode="auto">
            <a:xfrm>
              <a:off x="2928" y="1152"/>
              <a:ext cx="2544" cy="816"/>
            </a:xfrm>
            <a:prstGeom prst="roundRect">
              <a:avLst>
                <a:gd name="adj" fmla="val 16667"/>
              </a:avLst>
            </a:prstGeom>
            <a:solidFill>
              <a:srgbClr val="8EB4E3">
                <a:alpha val="82000"/>
              </a:srgbClr>
            </a:solidFill>
            <a:ln w="28575" cmpd="sng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endParaRPr lang="en-US">
                <a:solidFill>
                  <a:srgbClr val="273056"/>
                </a:solidFill>
              </a:endParaRPr>
            </a:p>
          </p:txBody>
        </p:sp>
        <p:grpSp>
          <p:nvGrpSpPr>
            <p:cNvPr id="16414" name="Group 22"/>
            <p:cNvGrpSpPr>
              <a:grpSpLocks/>
            </p:cNvGrpSpPr>
            <p:nvPr/>
          </p:nvGrpSpPr>
          <p:grpSpPr bwMode="auto">
            <a:xfrm>
              <a:off x="192" y="1152"/>
              <a:ext cx="2592" cy="1152"/>
              <a:chOff x="192" y="1392"/>
              <a:chExt cx="2592" cy="1152"/>
            </a:xfrm>
          </p:grpSpPr>
          <p:sp>
            <p:nvSpPr>
              <p:cNvPr id="16417" name="Rectangle 9"/>
              <p:cNvSpPr>
                <a:spLocks noChangeArrowheads="1"/>
              </p:cNvSpPr>
              <p:nvPr/>
            </p:nvSpPr>
            <p:spPr bwMode="auto">
              <a:xfrm>
                <a:off x="192" y="1392"/>
                <a:ext cx="2592" cy="11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273056"/>
                  </a:solidFill>
                </a:endParaRPr>
              </a:p>
            </p:txBody>
          </p:sp>
          <p:sp>
            <p:nvSpPr>
              <p:cNvPr id="27658" name="AutoShape 10"/>
              <p:cNvSpPr>
                <a:spLocks noChangeArrowheads="1"/>
              </p:cNvSpPr>
              <p:nvPr/>
            </p:nvSpPr>
            <p:spPr bwMode="auto">
              <a:xfrm>
                <a:off x="288" y="1824"/>
                <a:ext cx="192" cy="192"/>
              </a:xfrm>
              <a:prstGeom prst="star5">
                <a:avLst/>
              </a:prstGeom>
              <a:solidFill>
                <a:srgbClr val="FFD9B7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solidFill>
                    <a:srgbClr val="273056"/>
                  </a:solidFill>
                </a:endParaRPr>
              </a:p>
            </p:txBody>
          </p:sp>
        </p:grpSp>
        <p:sp>
          <p:nvSpPr>
            <p:cNvPr id="16415" name="Rectangle 23"/>
            <p:cNvSpPr>
              <a:spLocks noChangeArrowheads="1"/>
            </p:cNvSpPr>
            <p:nvPr/>
          </p:nvSpPr>
          <p:spPr bwMode="auto">
            <a:xfrm>
              <a:off x="2928" y="2015"/>
              <a:ext cx="20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 dirty="0" err="1">
                  <a:latin typeface="Baskerville Old Face" charset="0"/>
                </a:rPr>
                <a:t>Balbus</a:t>
              </a:r>
              <a:r>
                <a:rPr lang="en-US" sz="1400" b="1" dirty="0">
                  <a:latin typeface="Baskerville Old Face" charset="0"/>
                </a:rPr>
                <a:t> &amp; Hawley (1991), Stone et al. (2000)</a:t>
              </a:r>
            </a:p>
          </p:txBody>
        </p:sp>
        <p:sp>
          <p:nvSpPr>
            <p:cNvPr id="27652" name="Rectangle 4"/>
            <p:cNvSpPr>
              <a:spLocks noChangeArrowheads="1"/>
            </p:cNvSpPr>
            <p:nvPr/>
          </p:nvSpPr>
          <p:spPr bwMode="auto">
            <a:xfrm>
              <a:off x="2880" y="1230"/>
              <a:ext cx="264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20000"/>
                </a:spcBef>
                <a:defRPr/>
              </a:pPr>
              <a:r>
                <a:rPr lang="en-US" sz="2000" b="1" dirty="0">
                  <a:solidFill>
                    <a:schemeClr val="accent4">
                      <a:lumMod val="10000"/>
                    </a:schemeClr>
                  </a:solidFill>
                  <a:latin typeface="Baskerville Old Face" charset="0"/>
                </a:rPr>
                <a:t>Theories of disk evolution generally invoke MRI-driven turbulence as source of anomalous viscosity.</a:t>
              </a:r>
            </a:p>
          </p:txBody>
        </p:sp>
      </p:grpSp>
      <p:grpSp>
        <p:nvGrpSpPr>
          <p:cNvPr id="27659" name="Group 11"/>
          <p:cNvGrpSpPr>
            <a:grpSpLocks/>
          </p:cNvGrpSpPr>
          <p:nvPr/>
        </p:nvGrpSpPr>
        <p:grpSpPr bwMode="auto">
          <a:xfrm>
            <a:off x="2057400" y="2590800"/>
            <a:ext cx="914400" cy="165100"/>
            <a:chOff x="1056" y="3456"/>
            <a:chExt cx="576" cy="104"/>
          </a:xfrm>
        </p:grpSpPr>
        <p:sp>
          <p:nvSpPr>
            <p:cNvPr id="16410" name="Oval 12"/>
            <p:cNvSpPr>
              <a:spLocks noChangeArrowheads="1"/>
            </p:cNvSpPr>
            <p:nvPr/>
          </p:nvSpPr>
          <p:spPr bwMode="auto">
            <a:xfrm>
              <a:off x="1056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273056"/>
                </a:solidFill>
              </a:endParaRPr>
            </a:p>
          </p:txBody>
        </p:sp>
        <p:sp>
          <p:nvSpPr>
            <p:cNvPr id="16411" name="Oval 13"/>
            <p:cNvSpPr>
              <a:spLocks noChangeArrowheads="1"/>
            </p:cNvSpPr>
            <p:nvPr/>
          </p:nvSpPr>
          <p:spPr bwMode="auto">
            <a:xfrm>
              <a:off x="1536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273056"/>
                </a:solidFill>
              </a:endParaRPr>
            </a:p>
          </p:txBody>
        </p:sp>
        <p:sp>
          <p:nvSpPr>
            <p:cNvPr id="16412" name="Freeform 14"/>
            <p:cNvSpPr>
              <a:spLocks/>
            </p:cNvSpPr>
            <p:nvPr/>
          </p:nvSpPr>
          <p:spPr bwMode="auto">
            <a:xfrm>
              <a:off x="1152" y="3456"/>
              <a:ext cx="384" cy="104"/>
            </a:xfrm>
            <a:custGeom>
              <a:avLst/>
              <a:gdLst>
                <a:gd name="T0" fmla="*/ 0 w 2256"/>
                <a:gd name="T1" fmla="*/ 0 h 544"/>
                <a:gd name="T2" fmla="*/ 0 w 2256"/>
                <a:gd name="T3" fmla="*/ 0 h 544"/>
                <a:gd name="T4" fmla="*/ 0 w 2256"/>
                <a:gd name="T5" fmla="*/ 0 h 544"/>
                <a:gd name="T6" fmla="*/ 0 w 2256"/>
                <a:gd name="T7" fmla="*/ 0 h 544"/>
                <a:gd name="T8" fmla="*/ 0 w 2256"/>
                <a:gd name="T9" fmla="*/ 0 h 544"/>
                <a:gd name="T10" fmla="*/ 0 w 2256"/>
                <a:gd name="T11" fmla="*/ 0 h 544"/>
                <a:gd name="T12" fmla="*/ 0 w 2256"/>
                <a:gd name="T13" fmla="*/ 0 h 544"/>
                <a:gd name="T14" fmla="*/ 0 w 2256"/>
                <a:gd name="T15" fmla="*/ 0 h 544"/>
                <a:gd name="T16" fmla="*/ 0 w 2256"/>
                <a:gd name="T17" fmla="*/ 0 h 544"/>
                <a:gd name="T18" fmla="*/ 0 w 2256"/>
                <a:gd name="T19" fmla="*/ 0 h 544"/>
                <a:gd name="T20" fmla="*/ 0 w 2256"/>
                <a:gd name="T21" fmla="*/ 0 h 544"/>
                <a:gd name="T22" fmla="*/ 0 w 2256"/>
                <a:gd name="T23" fmla="*/ 0 h 544"/>
                <a:gd name="T24" fmla="*/ 0 w 2256"/>
                <a:gd name="T25" fmla="*/ 0 h 544"/>
                <a:gd name="T26" fmla="*/ 0 w 2256"/>
                <a:gd name="T27" fmla="*/ 0 h 544"/>
                <a:gd name="T28" fmla="*/ 0 w 2256"/>
                <a:gd name="T29" fmla="*/ 0 h 544"/>
                <a:gd name="T30" fmla="*/ 0 w 2256"/>
                <a:gd name="T31" fmla="*/ 0 h 544"/>
                <a:gd name="T32" fmla="*/ 0 w 2256"/>
                <a:gd name="T33" fmla="*/ 0 h 544"/>
                <a:gd name="T34" fmla="*/ 0 w 2256"/>
                <a:gd name="T35" fmla="*/ 0 h 544"/>
                <a:gd name="T36" fmla="*/ 0 w 2256"/>
                <a:gd name="T37" fmla="*/ 0 h 544"/>
                <a:gd name="T38" fmla="*/ 0 w 2256"/>
                <a:gd name="T39" fmla="*/ 0 h 544"/>
                <a:gd name="T40" fmla="*/ 0 w 2256"/>
                <a:gd name="T41" fmla="*/ 0 h 544"/>
                <a:gd name="T42" fmla="*/ 0 w 2256"/>
                <a:gd name="T43" fmla="*/ 0 h 544"/>
                <a:gd name="T44" fmla="*/ 0 w 2256"/>
                <a:gd name="T45" fmla="*/ 0 h 544"/>
                <a:gd name="T46" fmla="*/ 0 w 2256"/>
                <a:gd name="T47" fmla="*/ 0 h 544"/>
                <a:gd name="T48" fmla="*/ 0 w 2256"/>
                <a:gd name="T49" fmla="*/ 0 h 544"/>
                <a:gd name="T50" fmla="*/ 0 w 2256"/>
                <a:gd name="T51" fmla="*/ 0 h 54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256" h="544">
                  <a:moveTo>
                    <a:pt x="0" y="152"/>
                  </a:moveTo>
                  <a:cubicBezTo>
                    <a:pt x="36" y="116"/>
                    <a:pt x="72" y="80"/>
                    <a:pt x="144" y="56"/>
                  </a:cubicBezTo>
                  <a:cubicBezTo>
                    <a:pt x="216" y="32"/>
                    <a:pt x="344" y="0"/>
                    <a:pt x="432" y="8"/>
                  </a:cubicBezTo>
                  <a:cubicBezTo>
                    <a:pt x="520" y="16"/>
                    <a:pt x="624" y="56"/>
                    <a:pt x="672" y="104"/>
                  </a:cubicBezTo>
                  <a:cubicBezTo>
                    <a:pt x="720" y="152"/>
                    <a:pt x="736" y="232"/>
                    <a:pt x="720" y="296"/>
                  </a:cubicBezTo>
                  <a:cubicBezTo>
                    <a:pt x="704" y="360"/>
                    <a:pt x="648" y="456"/>
                    <a:pt x="576" y="488"/>
                  </a:cubicBezTo>
                  <a:cubicBezTo>
                    <a:pt x="504" y="520"/>
                    <a:pt x="360" y="528"/>
                    <a:pt x="288" y="488"/>
                  </a:cubicBezTo>
                  <a:cubicBezTo>
                    <a:pt x="216" y="448"/>
                    <a:pt x="136" y="320"/>
                    <a:pt x="144" y="248"/>
                  </a:cubicBezTo>
                  <a:cubicBezTo>
                    <a:pt x="152" y="176"/>
                    <a:pt x="248" y="96"/>
                    <a:pt x="336" y="56"/>
                  </a:cubicBezTo>
                  <a:cubicBezTo>
                    <a:pt x="424" y="16"/>
                    <a:pt x="560" y="8"/>
                    <a:pt x="672" y="8"/>
                  </a:cubicBezTo>
                  <a:cubicBezTo>
                    <a:pt x="784" y="8"/>
                    <a:pt x="904" y="8"/>
                    <a:pt x="1008" y="56"/>
                  </a:cubicBezTo>
                  <a:cubicBezTo>
                    <a:pt x="1112" y="104"/>
                    <a:pt x="1256" y="232"/>
                    <a:pt x="1296" y="296"/>
                  </a:cubicBezTo>
                  <a:cubicBezTo>
                    <a:pt x="1336" y="360"/>
                    <a:pt x="1288" y="400"/>
                    <a:pt x="1248" y="440"/>
                  </a:cubicBezTo>
                  <a:cubicBezTo>
                    <a:pt x="1208" y="480"/>
                    <a:pt x="1128" y="544"/>
                    <a:pt x="1056" y="536"/>
                  </a:cubicBezTo>
                  <a:cubicBezTo>
                    <a:pt x="984" y="528"/>
                    <a:pt x="840" y="464"/>
                    <a:pt x="816" y="392"/>
                  </a:cubicBezTo>
                  <a:cubicBezTo>
                    <a:pt x="792" y="320"/>
                    <a:pt x="840" y="168"/>
                    <a:pt x="912" y="104"/>
                  </a:cubicBezTo>
                  <a:cubicBezTo>
                    <a:pt x="984" y="40"/>
                    <a:pt x="1112" y="16"/>
                    <a:pt x="1248" y="8"/>
                  </a:cubicBezTo>
                  <a:cubicBezTo>
                    <a:pt x="1384" y="0"/>
                    <a:pt x="1616" y="16"/>
                    <a:pt x="1728" y="56"/>
                  </a:cubicBezTo>
                  <a:cubicBezTo>
                    <a:pt x="1840" y="96"/>
                    <a:pt x="1896" y="184"/>
                    <a:pt x="1920" y="248"/>
                  </a:cubicBezTo>
                  <a:cubicBezTo>
                    <a:pt x="1944" y="312"/>
                    <a:pt x="1904" y="392"/>
                    <a:pt x="1872" y="440"/>
                  </a:cubicBezTo>
                  <a:cubicBezTo>
                    <a:pt x="1840" y="488"/>
                    <a:pt x="1784" y="528"/>
                    <a:pt x="1728" y="536"/>
                  </a:cubicBezTo>
                  <a:cubicBezTo>
                    <a:pt x="1672" y="544"/>
                    <a:pt x="1584" y="528"/>
                    <a:pt x="1536" y="488"/>
                  </a:cubicBezTo>
                  <a:cubicBezTo>
                    <a:pt x="1488" y="448"/>
                    <a:pt x="1432" y="360"/>
                    <a:pt x="1440" y="296"/>
                  </a:cubicBezTo>
                  <a:cubicBezTo>
                    <a:pt x="1448" y="232"/>
                    <a:pt x="1496" y="136"/>
                    <a:pt x="1584" y="104"/>
                  </a:cubicBezTo>
                  <a:cubicBezTo>
                    <a:pt x="1672" y="72"/>
                    <a:pt x="1856" y="72"/>
                    <a:pt x="1968" y="104"/>
                  </a:cubicBezTo>
                  <a:cubicBezTo>
                    <a:pt x="2080" y="136"/>
                    <a:pt x="2168" y="216"/>
                    <a:pt x="2256" y="29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663" name="Group 15"/>
          <p:cNvGrpSpPr>
            <a:grpSpLocks/>
          </p:cNvGrpSpPr>
          <p:nvPr/>
        </p:nvGrpSpPr>
        <p:grpSpPr bwMode="auto">
          <a:xfrm rot="1424446">
            <a:off x="1524000" y="2590800"/>
            <a:ext cx="1905000" cy="165100"/>
            <a:chOff x="768" y="3888"/>
            <a:chExt cx="1200" cy="104"/>
          </a:xfrm>
        </p:grpSpPr>
        <p:sp>
          <p:nvSpPr>
            <p:cNvPr id="16407" name="Freeform 16"/>
            <p:cNvSpPr>
              <a:spLocks/>
            </p:cNvSpPr>
            <p:nvPr/>
          </p:nvSpPr>
          <p:spPr bwMode="auto">
            <a:xfrm>
              <a:off x="864" y="3888"/>
              <a:ext cx="1008" cy="104"/>
            </a:xfrm>
            <a:custGeom>
              <a:avLst/>
              <a:gdLst>
                <a:gd name="T0" fmla="*/ 0 w 2256"/>
                <a:gd name="T1" fmla="*/ 0 h 544"/>
                <a:gd name="T2" fmla="*/ 0 w 2256"/>
                <a:gd name="T3" fmla="*/ 0 h 544"/>
                <a:gd name="T4" fmla="*/ 0 w 2256"/>
                <a:gd name="T5" fmla="*/ 0 h 544"/>
                <a:gd name="T6" fmla="*/ 0 w 2256"/>
                <a:gd name="T7" fmla="*/ 0 h 544"/>
                <a:gd name="T8" fmla="*/ 0 w 2256"/>
                <a:gd name="T9" fmla="*/ 0 h 544"/>
                <a:gd name="T10" fmla="*/ 0 w 2256"/>
                <a:gd name="T11" fmla="*/ 0 h 544"/>
                <a:gd name="T12" fmla="*/ 0 w 2256"/>
                <a:gd name="T13" fmla="*/ 0 h 544"/>
                <a:gd name="T14" fmla="*/ 0 w 2256"/>
                <a:gd name="T15" fmla="*/ 0 h 544"/>
                <a:gd name="T16" fmla="*/ 0 w 2256"/>
                <a:gd name="T17" fmla="*/ 0 h 544"/>
                <a:gd name="T18" fmla="*/ 0 w 2256"/>
                <a:gd name="T19" fmla="*/ 0 h 544"/>
                <a:gd name="T20" fmla="*/ 0 w 2256"/>
                <a:gd name="T21" fmla="*/ 0 h 544"/>
                <a:gd name="T22" fmla="*/ 0 w 2256"/>
                <a:gd name="T23" fmla="*/ 0 h 544"/>
                <a:gd name="T24" fmla="*/ 0 w 2256"/>
                <a:gd name="T25" fmla="*/ 0 h 544"/>
                <a:gd name="T26" fmla="*/ 0 w 2256"/>
                <a:gd name="T27" fmla="*/ 0 h 544"/>
                <a:gd name="T28" fmla="*/ 0 w 2256"/>
                <a:gd name="T29" fmla="*/ 0 h 544"/>
                <a:gd name="T30" fmla="*/ 0 w 2256"/>
                <a:gd name="T31" fmla="*/ 0 h 544"/>
                <a:gd name="T32" fmla="*/ 0 w 2256"/>
                <a:gd name="T33" fmla="*/ 0 h 544"/>
                <a:gd name="T34" fmla="*/ 0 w 2256"/>
                <a:gd name="T35" fmla="*/ 0 h 544"/>
                <a:gd name="T36" fmla="*/ 0 w 2256"/>
                <a:gd name="T37" fmla="*/ 0 h 544"/>
                <a:gd name="T38" fmla="*/ 0 w 2256"/>
                <a:gd name="T39" fmla="*/ 0 h 544"/>
                <a:gd name="T40" fmla="*/ 0 w 2256"/>
                <a:gd name="T41" fmla="*/ 0 h 544"/>
                <a:gd name="T42" fmla="*/ 0 w 2256"/>
                <a:gd name="T43" fmla="*/ 0 h 544"/>
                <a:gd name="T44" fmla="*/ 0 w 2256"/>
                <a:gd name="T45" fmla="*/ 0 h 544"/>
                <a:gd name="T46" fmla="*/ 0 w 2256"/>
                <a:gd name="T47" fmla="*/ 0 h 544"/>
                <a:gd name="T48" fmla="*/ 0 w 2256"/>
                <a:gd name="T49" fmla="*/ 0 h 544"/>
                <a:gd name="T50" fmla="*/ 0 w 2256"/>
                <a:gd name="T51" fmla="*/ 0 h 54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256" h="544">
                  <a:moveTo>
                    <a:pt x="0" y="152"/>
                  </a:moveTo>
                  <a:cubicBezTo>
                    <a:pt x="36" y="116"/>
                    <a:pt x="72" y="80"/>
                    <a:pt x="144" y="56"/>
                  </a:cubicBezTo>
                  <a:cubicBezTo>
                    <a:pt x="216" y="32"/>
                    <a:pt x="344" y="0"/>
                    <a:pt x="432" y="8"/>
                  </a:cubicBezTo>
                  <a:cubicBezTo>
                    <a:pt x="520" y="16"/>
                    <a:pt x="624" y="56"/>
                    <a:pt x="672" y="104"/>
                  </a:cubicBezTo>
                  <a:cubicBezTo>
                    <a:pt x="720" y="152"/>
                    <a:pt x="736" y="232"/>
                    <a:pt x="720" y="296"/>
                  </a:cubicBezTo>
                  <a:cubicBezTo>
                    <a:pt x="704" y="360"/>
                    <a:pt x="648" y="456"/>
                    <a:pt x="576" y="488"/>
                  </a:cubicBezTo>
                  <a:cubicBezTo>
                    <a:pt x="504" y="520"/>
                    <a:pt x="360" y="528"/>
                    <a:pt x="288" y="488"/>
                  </a:cubicBezTo>
                  <a:cubicBezTo>
                    <a:pt x="216" y="448"/>
                    <a:pt x="136" y="320"/>
                    <a:pt x="144" y="248"/>
                  </a:cubicBezTo>
                  <a:cubicBezTo>
                    <a:pt x="152" y="176"/>
                    <a:pt x="248" y="96"/>
                    <a:pt x="336" y="56"/>
                  </a:cubicBezTo>
                  <a:cubicBezTo>
                    <a:pt x="424" y="16"/>
                    <a:pt x="560" y="8"/>
                    <a:pt x="672" y="8"/>
                  </a:cubicBezTo>
                  <a:cubicBezTo>
                    <a:pt x="784" y="8"/>
                    <a:pt x="904" y="8"/>
                    <a:pt x="1008" y="56"/>
                  </a:cubicBezTo>
                  <a:cubicBezTo>
                    <a:pt x="1112" y="104"/>
                    <a:pt x="1256" y="232"/>
                    <a:pt x="1296" y="296"/>
                  </a:cubicBezTo>
                  <a:cubicBezTo>
                    <a:pt x="1336" y="360"/>
                    <a:pt x="1288" y="400"/>
                    <a:pt x="1248" y="440"/>
                  </a:cubicBezTo>
                  <a:cubicBezTo>
                    <a:pt x="1208" y="480"/>
                    <a:pt x="1128" y="544"/>
                    <a:pt x="1056" y="536"/>
                  </a:cubicBezTo>
                  <a:cubicBezTo>
                    <a:pt x="984" y="528"/>
                    <a:pt x="840" y="464"/>
                    <a:pt x="816" y="392"/>
                  </a:cubicBezTo>
                  <a:cubicBezTo>
                    <a:pt x="792" y="320"/>
                    <a:pt x="840" y="168"/>
                    <a:pt x="912" y="104"/>
                  </a:cubicBezTo>
                  <a:cubicBezTo>
                    <a:pt x="984" y="40"/>
                    <a:pt x="1112" y="16"/>
                    <a:pt x="1248" y="8"/>
                  </a:cubicBezTo>
                  <a:cubicBezTo>
                    <a:pt x="1384" y="0"/>
                    <a:pt x="1616" y="16"/>
                    <a:pt x="1728" y="56"/>
                  </a:cubicBezTo>
                  <a:cubicBezTo>
                    <a:pt x="1840" y="96"/>
                    <a:pt x="1896" y="184"/>
                    <a:pt x="1920" y="248"/>
                  </a:cubicBezTo>
                  <a:cubicBezTo>
                    <a:pt x="1944" y="312"/>
                    <a:pt x="1904" y="392"/>
                    <a:pt x="1872" y="440"/>
                  </a:cubicBezTo>
                  <a:cubicBezTo>
                    <a:pt x="1840" y="488"/>
                    <a:pt x="1784" y="528"/>
                    <a:pt x="1728" y="536"/>
                  </a:cubicBezTo>
                  <a:cubicBezTo>
                    <a:pt x="1672" y="544"/>
                    <a:pt x="1584" y="528"/>
                    <a:pt x="1536" y="488"/>
                  </a:cubicBezTo>
                  <a:cubicBezTo>
                    <a:pt x="1488" y="448"/>
                    <a:pt x="1432" y="360"/>
                    <a:pt x="1440" y="296"/>
                  </a:cubicBezTo>
                  <a:cubicBezTo>
                    <a:pt x="1448" y="232"/>
                    <a:pt x="1496" y="136"/>
                    <a:pt x="1584" y="104"/>
                  </a:cubicBezTo>
                  <a:cubicBezTo>
                    <a:pt x="1672" y="72"/>
                    <a:pt x="1856" y="72"/>
                    <a:pt x="1968" y="104"/>
                  </a:cubicBezTo>
                  <a:cubicBezTo>
                    <a:pt x="2080" y="136"/>
                    <a:pt x="2168" y="216"/>
                    <a:pt x="2256" y="296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8" name="Oval 17"/>
            <p:cNvSpPr>
              <a:spLocks noChangeArrowheads="1"/>
            </p:cNvSpPr>
            <p:nvPr/>
          </p:nvSpPr>
          <p:spPr bwMode="auto">
            <a:xfrm>
              <a:off x="768" y="38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273056"/>
                </a:solidFill>
              </a:endParaRPr>
            </a:p>
          </p:txBody>
        </p:sp>
        <p:sp>
          <p:nvSpPr>
            <p:cNvPr id="16409" name="Oval 18"/>
            <p:cNvSpPr>
              <a:spLocks noChangeArrowheads="1"/>
            </p:cNvSpPr>
            <p:nvPr/>
          </p:nvSpPr>
          <p:spPr bwMode="auto">
            <a:xfrm>
              <a:off x="1872" y="3888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srgbClr val="273056"/>
                </a:solidFill>
              </a:endParaRPr>
            </a:p>
          </p:txBody>
        </p:sp>
      </p:grpSp>
      <p:grpSp>
        <p:nvGrpSpPr>
          <p:cNvPr id="27667" name="Group 19"/>
          <p:cNvGrpSpPr>
            <a:grpSpLocks/>
          </p:cNvGrpSpPr>
          <p:nvPr/>
        </p:nvGrpSpPr>
        <p:grpSpPr bwMode="auto">
          <a:xfrm>
            <a:off x="2133600" y="2133600"/>
            <a:ext cx="762000" cy="914400"/>
            <a:chOff x="1104" y="3168"/>
            <a:chExt cx="480" cy="576"/>
          </a:xfrm>
        </p:grpSpPr>
        <p:sp>
          <p:nvSpPr>
            <p:cNvPr id="16405" name="Line 20"/>
            <p:cNvSpPr>
              <a:spLocks noChangeShapeType="1"/>
            </p:cNvSpPr>
            <p:nvPr/>
          </p:nvSpPr>
          <p:spPr bwMode="auto">
            <a:xfrm flipV="1">
              <a:off x="1104" y="3168"/>
              <a:ext cx="0" cy="288"/>
            </a:xfrm>
            <a:prstGeom prst="line">
              <a:avLst/>
            </a:prstGeom>
            <a:noFill/>
            <a:ln w="28575">
              <a:solidFill>
                <a:srgbClr val="D6120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6" name="Line 21"/>
            <p:cNvSpPr>
              <a:spLocks noChangeShapeType="1"/>
            </p:cNvSpPr>
            <p:nvPr/>
          </p:nvSpPr>
          <p:spPr bwMode="auto">
            <a:xfrm>
              <a:off x="1584" y="3552"/>
              <a:ext cx="0" cy="192"/>
            </a:xfrm>
            <a:prstGeom prst="line">
              <a:avLst/>
            </a:prstGeom>
            <a:noFill/>
            <a:ln w="28575">
              <a:solidFill>
                <a:srgbClr val="D6120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390" name="Rectangle 24"/>
          <p:cNvSpPr>
            <a:spLocks noChangeArrowheads="1"/>
          </p:cNvSpPr>
          <p:nvPr/>
        </p:nvSpPr>
        <p:spPr bwMode="auto">
          <a:xfrm>
            <a:off x="381000" y="898525"/>
            <a:ext cx="8077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000" b="1" dirty="0">
                <a:solidFill>
                  <a:srgbClr val="000000"/>
                </a:solidFill>
                <a:latin typeface="Baskerville Old Face" charset="0"/>
              </a:rPr>
              <a:t>The mass distribution in a disk changes over time as material is transported by viscosity of unspecified origin.</a:t>
            </a: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228600" y="3962400"/>
            <a:ext cx="320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000000"/>
                </a:solidFill>
                <a:latin typeface="Baskerville Old Face" charset="0"/>
              </a:rPr>
              <a:t>What is observable?</a:t>
            </a: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193675" y="4622800"/>
            <a:ext cx="5198859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latin typeface="Baskerville Old Face" charset="0"/>
              </a:rPr>
              <a:t>B-field needed to drive MRI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 b="1" dirty="0">
                <a:solidFill>
                  <a:srgbClr val="000000"/>
                </a:solidFill>
                <a:latin typeface="Baskerville Old Face" charset="0"/>
              </a:rPr>
              <a:t>Aligned dust grains should generate polarized emission</a:t>
            </a: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220663" y="5608638"/>
            <a:ext cx="3634328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b="1" dirty="0">
                <a:solidFill>
                  <a:srgbClr val="000000"/>
                </a:solidFill>
                <a:latin typeface="Baskerville Old Face" charset="0"/>
              </a:rPr>
              <a:t>Turbulence that generates viscosity</a:t>
            </a:r>
          </a:p>
          <a:p>
            <a:pPr eaLnBrk="1" hangingPunct="1">
              <a:spcBef>
                <a:spcPct val="20000"/>
              </a:spcBef>
            </a:pPr>
            <a:r>
              <a:rPr lang="en-US" sz="1800" b="1" dirty="0" err="1">
                <a:solidFill>
                  <a:srgbClr val="000000"/>
                </a:solidFill>
                <a:latin typeface="Baskerville Old Face" charset="0"/>
              </a:rPr>
              <a:t>Nonthermal</a:t>
            </a:r>
            <a:r>
              <a:rPr lang="en-US" sz="1800" b="1" dirty="0">
                <a:solidFill>
                  <a:srgbClr val="000000"/>
                </a:solidFill>
                <a:latin typeface="Baskerville Old Face" charset="0"/>
              </a:rPr>
              <a:t> widths of molecular lines</a:t>
            </a:r>
          </a:p>
        </p:txBody>
      </p:sp>
      <p:grpSp>
        <p:nvGrpSpPr>
          <p:cNvPr id="27708" name="Group 60"/>
          <p:cNvGrpSpPr>
            <a:grpSpLocks/>
          </p:cNvGrpSpPr>
          <p:nvPr/>
        </p:nvGrpSpPr>
        <p:grpSpPr bwMode="auto">
          <a:xfrm>
            <a:off x="6019800" y="4011613"/>
            <a:ext cx="2578100" cy="2471737"/>
            <a:chOff x="3792" y="2527"/>
            <a:chExt cx="1624" cy="1557"/>
          </a:xfrm>
        </p:grpSpPr>
        <p:sp>
          <p:nvSpPr>
            <p:cNvPr id="27698" name="Rectangle 50"/>
            <p:cNvSpPr>
              <a:spLocks noChangeArrowheads="1"/>
            </p:cNvSpPr>
            <p:nvPr/>
          </p:nvSpPr>
          <p:spPr bwMode="auto">
            <a:xfrm>
              <a:off x="3792" y="2527"/>
              <a:ext cx="1624" cy="155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273056"/>
                </a:solidFill>
              </a:endParaRPr>
            </a:p>
          </p:txBody>
        </p:sp>
        <p:pic>
          <p:nvPicPr>
            <p:cNvPr id="16404" name="Picture 49" descr="Snapshot 2009-04-08 10-12-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592"/>
              <a:ext cx="1548" cy="1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711" name="Rectangle 63"/>
          <p:cNvSpPr>
            <a:spLocks noChangeArrowheads="1"/>
          </p:cNvSpPr>
          <p:nvPr/>
        </p:nvSpPr>
        <p:spPr bwMode="auto">
          <a:xfrm>
            <a:off x="6286500" y="6553200"/>
            <a:ext cx="179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en-US" sz="1400" b="1" dirty="0">
                <a:solidFill>
                  <a:srgbClr val="000000"/>
                </a:solidFill>
                <a:latin typeface="Baskerville Old Face" charset="0"/>
              </a:rPr>
              <a:t>HD 163296 CO(3-2)</a:t>
            </a:r>
          </a:p>
        </p:txBody>
      </p:sp>
      <p:pic>
        <p:nvPicPr>
          <p:cNvPr id="27718" name="Picture 70" descr="Hires line profile chm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0" y="3836987"/>
            <a:ext cx="3371850" cy="264636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80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76" grpId="0"/>
      <p:bldP spid="27677" grpId="0"/>
      <p:bldP spid="27678" grpId="0"/>
      <p:bldP spid="277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/>
                <a:cs typeface="Georgia"/>
              </a:rPr>
              <a:t>Why should we care?</a:t>
            </a:r>
            <a:endParaRPr lang="en-US" dirty="0">
              <a:latin typeface="Georgia"/>
              <a:cs typeface="Georgia"/>
            </a:endParaRPr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>
            <a:off x="0" y="1417638"/>
            <a:ext cx="9144000" cy="1822450"/>
            <a:chOff x="0" y="3180"/>
            <a:chExt cx="5760" cy="1148"/>
          </a:xfrm>
        </p:grpSpPr>
        <p:sp>
          <p:nvSpPr>
            <p:cNvPr id="9" name="Rectangle 67"/>
            <p:cNvSpPr>
              <a:spLocks noChangeArrowheads="1"/>
            </p:cNvSpPr>
            <p:nvPr/>
          </p:nvSpPr>
          <p:spPr bwMode="auto">
            <a:xfrm>
              <a:off x="0" y="3180"/>
              <a:ext cx="576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20000"/>
                </a:spcBef>
              </a:pPr>
              <a:r>
                <a:rPr lang="en-US" sz="2800" b="1" dirty="0">
                  <a:solidFill>
                    <a:srgbClr val="000000"/>
                  </a:solidFill>
                  <a:latin typeface="Baskerville Old Face" charset="0"/>
                </a:rPr>
                <a:t>Turbulence solves (and creates?) problems in planet formation</a:t>
              </a:r>
            </a:p>
          </p:txBody>
        </p:sp>
        <p:sp>
          <p:nvSpPr>
            <p:cNvPr id="6" name="Rectangle 68"/>
            <p:cNvSpPr>
              <a:spLocks noChangeArrowheads="1"/>
            </p:cNvSpPr>
            <p:nvPr/>
          </p:nvSpPr>
          <p:spPr bwMode="auto">
            <a:xfrm>
              <a:off x="3320" y="3611"/>
              <a:ext cx="1667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Dust settling</a:t>
              </a:r>
            </a:p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Chemistry</a:t>
              </a:r>
            </a:p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Baskerville Old Face" charset="0"/>
                </a:rPr>
                <a:t>Planetesimal</a:t>
              </a: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Migration</a:t>
              </a:r>
            </a:p>
          </p:txBody>
        </p:sp>
        <p:sp>
          <p:nvSpPr>
            <p:cNvPr id="7" name="Rectangle 69"/>
            <p:cNvSpPr>
              <a:spLocks noChangeArrowheads="1"/>
            </p:cNvSpPr>
            <p:nvPr/>
          </p:nvSpPr>
          <p:spPr bwMode="auto">
            <a:xfrm>
              <a:off x="672" y="3611"/>
              <a:ext cx="2241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Time evolution of disk structure</a:t>
              </a:r>
            </a:p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Dust grain transport</a:t>
              </a:r>
            </a:p>
            <a:p>
              <a:pPr eaLnBrk="1" hangingPunct="1">
                <a:spcBef>
                  <a:spcPct val="20000"/>
                </a:spcBef>
                <a:buFontTx/>
                <a:buChar char="-"/>
              </a:pPr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 Meteoritic mixing</a:t>
              </a:r>
            </a:p>
          </p:txBody>
        </p:sp>
      </p:grpSp>
      <p:pic>
        <p:nvPicPr>
          <p:cNvPr id="5" name="streaming_instability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7089" y="3376612"/>
            <a:ext cx="3303588" cy="3303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1237" y="6327141"/>
            <a:ext cx="223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Johansen et al. (2007)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4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7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Polarization</a:t>
            </a:r>
          </a:p>
        </p:txBody>
      </p:sp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381000" y="914400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000000"/>
                </a:solidFill>
                <a:latin typeface="Baskerville Old Face" charset="0"/>
              </a:rPr>
              <a:t>Feasibility: single-dish observations, models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152400" y="1524000"/>
            <a:ext cx="2541588" cy="5181600"/>
            <a:chOff x="96" y="1008"/>
            <a:chExt cx="1601" cy="3264"/>
          </a:xfrm>
        </p:grpSpPr>
        <p:sp>
          <p:nvSpPr>
            <p:cNvPr id="18446" name="AutoShape 5"/>
            <p:cNvSpPr>
              <a:spLocks noChangeArrowheads="1"/>
            </p:cNvSpPr>
            <p:nvPr/>
          </p:nvSpPr>
          <p:spPr bwMode="auto">
            <a:xfrm>
              <a:off x="96" y="1008"/>
              <a:ext cx="1574" cy="3256"/>
            </a:xfrm>
            <a:prstGeom prst="roundRect">
              <a:avLst>
                <a:gd name="adj" fmla="val 16667"/>
              </a:avLst>
            </a:prstGeom>
            <a:solidFill>
              <a:srgbClr val="5C9AC2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447" name="Group 6"/>
            <p:cNvGrpSpPr>
              <a:grpSpLocks/>
            </p:cNvGrpSpPr>
            <p:nvPr/>
          </p:nvGrpSpPr>
          <p:grpSpPr bwMode="auto">
            <a:xfrm>
              <a:off x="96" y="1055"/>
              <a:ext cx="1601" cy="3217"/>
              <a:chOff x="96" y="1055"/>
              <a:chExt cx="1601" cy="3217"/>
            </a:xfrm>
          </p:grpSpPr>
          <p:pic>
            <p:nvPicPr>
              <p:cNvPr id="31751" name="Picture 7" descr="fg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" y="1632"/>
                <a:ext cx="1287" cy="2412"/>
              </a:xfrm>
              <a:prstGeom prst="rect">
                <a:avLst/>
              </a:prstGeom>
              <a:noFill/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449" name="Rectangle 8"/>
              <p:cNvSpPr>
                <a:spLocks noChangeArrowheads="1"/>
              </p:cNvSpPr>
              <p:nvPr/>
            </p:nvSpPr>
            <p:spPr bwMode="auto">
              <a:xfrm>
                <a:off x="96" y="1055"/>
                <a:ext cx="1601" cy="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800" b="1" dirty="0">
                    <a:solidFill>
                      <a:srgbClr val="000000"/>
                    </a:solidFill>
                    <a:latin typeface="Baskerville Old Face" charset="0"/>
                  </a:rPr>
                  <a:t>Tentative (3</a:t>
                </a:r>
                <a:r>
                  <a:rPr lang="en-US" sz="1800" b="1" dirty="0">
                    <a:solidFill>
                      <a:srgbClr val="000000"/>
                    </a:solidFill>
                    <a:latin typeface="Baskerville Old Face" charset="0"/>
                    <a:sym typeface="Symbol" charset="0"/>
                  </a:rPr>
                  <a:t>) </a:t>
                </a:r>
                <a:r>
                  <a:rPr lang="en-US" sz="1800" b="1" dirty="0">
                    <a:solidFill>
                      <a:srgbClr val="000000"/>
                    </a:solidFill>
                    <a:latin typeface="Baskerville Old Face" charset="0"/>
                  </a:rPr>
                  <a:t>3% polarization detection in two disks with JCMT </a:t>
                </a:r>
              </a:p>
            </p:txBody>
          </p:sp>
          <p:sp>
            <p:nvSpPr>
              <p:cNvPr id="18450" name="Rectangle 9"/>
              <p:cNvSpPr>
                <a:spLocks noChangeArrowheads="1"/>
              </p:cNvSpPr>
              <p:nvPr/>
            </p:nvSpPr>
            <p:spPr bwMode="auto">
              <a:xfrm>
                <a:off x="312" y="4080"/>
                <a:ext cx="115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rgbClr val="000000"/>
                    </a:solidFill>
                    <a:latin typeface="Baskerville Old Face" charset="0"/>
                  </a:rPr>
                  <a:t>Tamura et al. (1999)</a:t>
                </a:r>
              </a:p>
            </p:txBody>
          </p:sp>
        </p:grpSp>
      </p:grpSp>
      <p:grpSp>
        <p:nvGrpSpPr>
          <p:cNvPr id="31764" name="Group 20"/>
          <p:cNvGrpSpPr>
            <a:grpSpLocks/>
          </p:cNvGrpSpPr>
          <p:nvPr/>
        </p:nvGrpSpPr>
        <p:grpSpPr bwMode="auto">
          <a:xfrm>
            <a:off x="3048000" y="1584325"/>
            <a:ext cx="5715000" cy="5283200"/>
            <a:chOff x="1920" y="998"/>
            <a:chExt cx="3600" cy="3328"/>
          </a:xfrm>
        </p:grpSpPr>
        <p:sp>
          <p:nvSpPr>
            <p:cNvPr id="18437" name="Rectangle 11"/>
            <p:cNvSpPr>
              <a:spLocks noChangeArrowheads="1"/>
            </p:cNvSpPr>
            <p:nvPr/>
          </p:nvSpPr>
          <p:spPr bwMode="auto">
            <a:xfrm>
              <a:off x="1920" y="998"/>
              <a:ext cx="360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Baskerville Old Face" charset="0"/>
                </a:rPr>
                <a:t>First realistic models of polarized emission from disks predict 2-3% polarization at mm wavelengths</a:t>
              </a:r>
            </a:p>
          </p:txBody>
        </p:sp>
        <p:grpSp>
          <p:nvGrpSpPr>
            <p:cNvPr id="18438" name="Group 12"/>
            <p:cNvGrpSpPr>
              <a:grpSpLocks/>
            </p:cNvGrpSpPr>
            <p:nvPr/>
          </p:nvGrpSpPr>
          <p:grpSpPr bwMode="auto">
            <a:xfrm>
              <a:off x="1968" y="2014"/>
              <a:ext cx="1920" cy="2112"/>
              <a:chOff x="2112" y="2016"/>
              <a:chExt cx="1920" cy="2112"/>
            </a:xfrm>
          </p:grpSpPr>
          <p:sp>
            <p:nvSpPr>
              <p:cNvPr id="18444" name="Rectangle 13"/>
              <p:cNvSpPr>
                <a:spLocks noChangeArrowheads="1"/>
              </p:cNvSpPr>
              <p:nvPr/>
            </p:nvSpPr>
            <p:spPr bwMode="auto">
              <a:xfrm>
                <a:off x="2112" y="2016"/>
                <a:ext cx="1920" cy="211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8445" name="Picture 14" descr="fg8a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" y="2112"/>
                <a:ext cx="1752" cy="192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</p:pic>
        </p:grpSp>
        <p:sp>
          <p:nvSpPr>
            <p:cNvPr id="18439" name="Rectangle 15"/>
            <p:cNvSpPr>
              <a:spLocks noChangeArrowheads="1"/>
            </p:cNvSpPr>
            <p:nvPr/>
          </p:nvSpPr>
          <p:spPr bwMode="auto">
            <a:xfrm>
              <a:off x="2112" y="1422"/>
              <a:ext cx="1920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buFontTx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Grains aligned by </a:t>
              </a:r>
              <a:r>
                <a:rPr lang="en-US" sz="1400" b="1" dirty="0" err="1">
                  <a:solidFill>
                    <a:srgbClr val="000000"/>
                  </a:solidFill>
                  <a:latin typeface="Baskerville Old Face" charset="0"/>
                </a:rPr>
                <a:t>radiative</a:t>
              </a: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 torque</a:t>
              </a:r>
            </a:p>
            <a:p>
              <a:pPr>
                <a:buFontTx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Chiang &amp; </a:t>
              </a:r>
              <a:r>
                <a:rPr lang="en-US" sz="1400" b="1" dirty="0" err="1">
                  <a:solidFill>
                    <a:srgbClr val="000000"/>
                  </a:solidFill>
                  <a:latin typeface="Baskerville Old Face" charset="0"/>
                </a:rPr>
                <a:t>Goldreich</a:t>
              </a: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 disk model</a:t>
              </a:r>
            </a:p>
            <a:p>
              <a:pPr>
                <a:buFontTx/>
                <a:buChar char="•"/>
              </a:pPr>
              <a:r>
                <a:rPr lang="en-US" sz="1400" b="1" dirty="0" err="1">
                  <a:solidFill>
                    <a:srgbClr val="000000"/>
                  </a:solidFill>
                  <a:latin typeface="Baskerville Old Face" charset="0"/>
                </a:rPr>
                <a:t>Toroidal</a:t>
              </a: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 B-field</a:t>
              </a:r>
            </a:p>
            <a:p>
              <a:pPr>
                <a:buFontTx/>
                <a:buChar char="•"/>
              </a:pPr>
              <a:r>
                <a:rPr lang="en-US" sz="1400" b="1" dirty="0">
                  <a:solidFill>
                    <a:srgbClr val="000000"/>
                  </a:solidFill>
                  <a:latin typeface="Baskerville Old Face" charset="0"/>
                </a:rPr>
                <a:t>Vary grain shape, size dist.</a:t>
              </a:r>
            </a:p>
          </p:txBody>
        </p:sp>
        <p:sp>
          <p:nvSpPr>
            <p:cNvPr id="18440" name="Rectangle 16"/>
            <p:cNvSpPr>
              <a:spLocks noChangeArrowheads="1"/>
            </p:cNvSpPr>
            <p:nvPr/>
          </p:nvSpPr>
          <p:spPr bwMode="auto">
            <a:xfrm>
              <a:off x="2754" y="4134"/>
              <a:ext cx="113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 dirty="0">
                  <a:solidFill>
                    <a:srgbClr val="273056"/>
                  </a:solidFill>
                  <a:latin typeface="Baskerville Old Face" charset="0"/>
                </a:rPr>
                <a:t>Cho &amp; </a:t>
              </a:r>
              <a:r>
                <a:rPr lang="en-US" sz="1400" b="1" dirty="0" err="1">
                  <a:solidFill>
                    <a:srgbClr val="273056"/>
                  </a:solidFill>
                  <a:latin typeface="Baskerville Old Face" charset="0"/>
                </a:rPr>
                <a:t>Lazarian</a:t>
              </a:r>
              <a:r>
                <a:rPr lang="en-US" sz="1400" b="1" dirty="0">
                  <a:solidFill>
                    <a:srgbClr val="273056"/>
                  </a:solidFill>
                  <a:latin typeface="Baskerville Old Face" charset="0"/>
                </a:rPr>
                <a:t> (2007)</a:t>
              </a:r>
            </a:p>
          </p:txBody>
        </p:sp>
        <p:grpSp>
          <p:nvGrpSpPr>
            <p:cNvPr id="18441" name="Group 17"/>
            <p:cNvGrpSpPr>
              <a:grpSpLocks/>
            </p:cNvGrpSpPr>
            <p:nvPr/>
          </p:nvGrpSpPr>
          <p:grpSpPr bwMode="auto">
            <a:xfrm>
              <a:off x="4176" y="1440"/>
              <a:ext cx="1152" cy="2688"/>
              <a:chOff x="4272" y="1152"/>
              <a:chExt cx="1248" cy="2976"/>
            </a:xfrm>
          </p:grpSpPr>
          <p:sp>
            <p:nvSpPr>
              <p:cNvPr id="18442" name="Rectangle 18"/>
              <p:cNvSpPr>
                <a:spLocks noChangeArrowheads="1"/>
              </p:cNvSpPr>
              <p:nvPr/>
            </p:nvSpPr>
            <p:spPr bwMode="auto">
              <a:xfrm>
                <a:off x="4272" y="1152"/>
                <a:ext cx="1248" cy="2976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pic>
            <p:nvPicPr>
              <p:cNvPr id="18443" name="Picture 19" descr="Snapshot 2008-09-22 11-44-5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41" y="1200"/>
                <a:ext cx="1109" cy="28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1925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Observations</a:t>
            </a:r>
          </a:p>
        </p:txBody>
      </p:sp>
      <p:pic>
        <p:nvPicPr>
          <p:cNvPr id="20482" name="Picture 39" descr="Snapshot 2009-04-09 14-26-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52488"/>
            <a:ext cx="7010400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31" name="Group 59"/>
          <p:cNvGrpSpPr>
            <a:grpSpLocks/>
          </p:cNvGrpSpPr>
          <p:nvPr/>
        </p:nvGrpSpPr>
        <p:grpSpPr bwMode="auto">
          <a:xfrm>
            <a:off x="1073150" y="852488"/>
            <a:ext cx="6959600" cy="5372100"/>
            <a:chOff x="148" y="824"/>
            <a:chExt cx="3624" cy="2784"/>
          </a:xfrm>
        </p:grpSpPr>
        <p:sp>
          <p:nvSpPr>
            <p:cNvPr id="20486" name="Rectangle 57"/>
            <p:cNvSpPr>
              <a:spLocks noChangeArrowheads="1"/>
            </p:cNvSpPr>
            <p:nvPr/>
          </p:nvSpPr>
          <p:spPr bwMode="auto">
            <a:xfrm>
              <a:off x="148" y="2648"/>
              <a:ext cx="3452" cy="9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Rectangle 58"/>
            <p:cNvSpPr>
              <a:spLocks noChangeArrowheads="1"/>
            </p:cNvSpPr>
            <p:nvPr/>
          </p:nvSpPr>
          <p:spPr bwMode="auto">
            <a:xfrm>
              <a:off x="2448" y="824"/>
              <a:ext cx="1324" cy="10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132" name="Rectangle 60"/>
          <p:cNvSpPr>
            <a:spLocks noChangeArrowheads="1"/>
          </p:cNvSpPr>
          <p:nvPr/>
        </p:nvSpPr>
        <p:spPr bwMode="auto">
          <a:xfrm>
            <a:off x="3505200" y="4833938"/>
            <a:ext cx="2371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Baskerville Old Face" charset="0"/>
              </a:rPr>
              <a:t>HD 163296</a:t>
            </a:r>
          </a:p>
        </p:txBody>
      </p:sp>
      <p:sp>
        <p:nvSpPr>
          <p:cNvPr id="20485" name="Rectangle 62"/>
          <p:cNvSpPr>
            <a:spLocks noChangeArrowheads="1"/>
          </p:cNvSpPr>
          <p:nvPr/>
        </p:nvSpPr>
        <p:spPr bwMode="auto">
          <a:xfrm>
            <a:off x="7010400" y="6399213"/>
            <a:ext cx="2028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273056"/>
                </a:solidFill>
                <a:latin typeface="Baskerville Old Face" charset="0"/>
              </a:rPr>
              <a:t>Hughes et al. (2009)</a:t>
            </a:r>
          </a:p>
        </p:txBody>
      </p:sp>
    </p:spTree>
    <p:extLst>
      <p:ext uri="{BB962C8B-B14F-4D97-AF65-F5344CB8AC3E}">
        <p14:creationId xmlns:p14="http://schemas.microsoft.com/office/powerpoint/2010/main" val="2168495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458200" cy="8382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entury Schoolbook"/>
                <a:ea typeface="ＭＳ Ｐゴシック" charset="0"/>
                <a:cs typeface="Century Schoolbook"/>
              </a:rPr>
              <a:t>Model Comparison</a:t>
            </a:r>
          </a:p>
        </p:txBody>
      </p:sp>
      <p:grpSp>
        <p:nvGrpSpPr>
          <p:cNvPr id="18479" name="Group 47"/>
          <p:cNvGrpSpPr>
            <a:grpSpLocks/>
          </p:cNvGrpSpPr>
          <p:nvPr/>
        </p:nvGrpSpPr>
        <p:grpSpPr bwMode="auto">
          <a:xfrm>
            <a:off x="152400" y="1536700"/>
            <a:ext cx="3810000" cy="4711700"/>
            <a:chOff x="144" y="968"/>
            <a:chExt cx="2400" cy="832"/>
          </a:xfrm>
        </p:grpSpPr>
        <p:sp>
          <p:nvSpPr>
            <p:cNvPr id="22553" name="AutoShape 42"/>
            <p:cNvSpPr>
              <a:spLocks noChangeArrowheads="1"/>
            </p:cNvSpPr>
            <p:nvPr/>
          </p:nvSpPr>
          <p:spPr bwMode="auto">
            <a:xfrm>
              <a:off x="144" y="968"/>
              <a:ext cx="2352" cy="832"/>
            </a:xfrm>
            <a:prstGeom prst="roundRect">
              <a:avLst>
                <a:gd name="adj" fmla="val 16667"/>
              </a:avLst>
            </a:prstGeom>
            <a:solidFill>
              <a:srgbClr val="5C9AC2">
                <a:alpha val="50195"/>
              </a:srgbClr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54" name="Rectangle 10"/>
            <p:cNvSpPr>
              <a:spLocks noChangeArrowheads="1"/>
            </p:cNvSpPr>
            <p:nvPr/>
          </p:nvSpPr>
          <p:spPr bwMode="auto">
            <a:xfrm>
              <a:off x="144" y="992"/>
              <a:ext cx="2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0000"/>
                  </a:solidFill>
                  <a:latin typeface="Baskerville Old Face" charset="0"/>
                </a:rPr>
                <a:t>Identify model inputs that most strongly affect pol %, given Stokes I</a:t>
              </a:r>
            </a:p>
          </p:txBody>
        </p:sp>
      </p:grpSp>
      <p:sp>
        <p:nvSpPr>
          <p:cNvPr id="22531" name="Rectangle 41"/>
          <p:cNvSpPr>
            <a:spLocks noChangeArrowheads="1"/>
          </p:cNvSpPr>
          <p:nvPr/>
        </p:nvSpPr>
        <p:spPr bwMode="auto">
          <a:xfrm>
            <a:off x="0" y="914400"/>
            <a:ext cx="914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sz="2800" b="1" dirty="0">
                <a:solidFill>
                  <a:srgbClr val="000000"/>
                </a:solidFill>
                <a:latin typeface="Baskerville Old Face" charset="0"/>
              </a:rPr>
              <a:t>Observations do not match predictions: what does this tell us?</a:t>
            </a:r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228600" y="3048000"/>
            <a:ext cx="196720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61616"/>
                </a:solidFill>
                <a:latin typeface="Baskerville Old Face" charset="0"/>
              </a:rPr>
              <a:t>1) Grain elongation</a:t>
            </a:r>
          </a:p>
        </p:txBody>
      </p:sp>
      <p:pic>
        <p:nvPicPr>
          <p:cNvPr id="18477" name="Picture 45" descr="qratin_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4000"/>
            <a:ext cx="4851400" cy="476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228600" y="3505200"/>
            <a:ext cx="23134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61616"/>
                </a:solidFill>
                <a:latin typeface="Baskerville Old Face" charset="0"/>
              </a:rPr>
              <a:t>2) Alignment efficiency</a:t>
            </a:r>
          </a:p>
        </p:txBody>
      </p:sp>
      <p:sp>
        <p:nvSpPr>
          <p:cNvPr id="18483" name="Rectangle 51"/>
          <p:cNvSpPr>
            <a:spLocks noChangeArrowheads="1"/>
          </p:cNvSpPr>
          <p:nvPr/>
        </p:nvSpPr>
        <p:spPr bwMode="auto">
          <a:xfrm>
            <a:off x="228600" y="3962400"/>
            <a:ext cx="24545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61616"/>
                </a:solidFill>
                <a:latin typeface="Baskerville Old Face" charset="0"/>
              </a:rPr>
              <a:t>3) Grain size distribution</a:t>
            </a:r>
          </a:p>
        </p:txBody>
      </p:sp>
      <p:sp>
        <p:nvSpPr>
          <p:cNvPr id="18486" name="Rectangle 54"/>
          <p:cNvSpPr>
            <a:spLocks noChangeArrowheads="1"/>
          </p:cNvSpPr>
          <p:nvPr/>
        </p:nvSpPr>
        <p:spPr bwMode="auto">
          <a:xfrm>
            <a:off x="228600" y="4419600"/>
            <a:ext cx="1826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61616"/>
                </a:solidFill>
                <a:latin typeface="Baskerville Old Face" charset="0"/>
              </a:rPr>
              <a:t>4) B-field strength</a:t>
            </a:r>
          </a:p>
        </p:txBody>
      </p:sp>
      <p:sp>
        <p:nvSpPr>
          <p:cNvPr id="18487" name="Rectangle 55"/>
          <p:cNvSpPr>
            <a:spLocks noChangeArrowheads="1"/>
          </p:cNvSpPr>
          <p:nvPr/>
        </p:nvSpPr>
        <p:spPr bwMode="auto">
          <a:xfrm>
            <a:off x="228600" y="4876800"/>
            <a:ext cx="19543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4">
                    <a:lumMod val="10000"/>
                  </a:schemeClr>
                </a:solidFill>
                <a:latin typeface="Baskerville Old Face" charset="0"/>
              </a:rPr>
              <a:t>5) B-field regularity</a:t>
            </a:r>
          </a:p>
        </p:txBody>
      </p:sp>
      <p:sp>
        <p:nvSpPr>
          <p:cNvPr id="18488" name="Rectangle 56"/>
          <p:cNvSpPr>
            <a:spLocks noChangeArrowheads="1"/>
          </p:cNvSpPr>
          <p:nvPr/>
        </p:nvSpPr>
        <p:spPr bwMode="auto">
          <a:xfrm>
            <a:off x="236538" y="5334000"/>
            <a:ext cx="14817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61616"/>
                </a:solidFill>
                <a:latin typeface="Baskerville Old Face" charset="0"/>
              </a:rPr>
              <a:t>6) Scattering… </a:t>
            </a:r>
          </a:p>
        </p:txBody>
      </p:sp>
      <p:grpSp>
        <p:nvGrpSpPr>
          <p:cNvPr id="18533" name="Group 101"/>
          <p:cNvGrpSpPr>
            <a:grpSpLocks/>
          </p:cNvGrpSpPr>
          <p:nvPr/>
        </p:nvGrpSpPr>
        <p:grpSpPr bwMode="auto">
          <a:xfrm>
            <a:off x="381000" y="3048000"/>
            <a:ext cx="2971800" cy="2667000"/>
            <a:chOff x="192" y="1920"/>
            <a:chExt cx="1872" cy="1680"/>
          </a:xfrm>
        </p:grpSpPr>
        <p:sp>
          <p:nvSpPr>
            <p:cNvPr id="22541" name="Oval 87"/>
            <p:cNvSpPr>
              <a:spLocks noChangeArrowheads="1"/>
            </p:cNvSpPr>
            <p:nvPr/>
          </p:nvSpPr>
          <p:spPr bwMode="auto">
            <a:xfrm>
              <a:off x="288" y="1920"/>
              <a:ext cx="1488" cy="288"/>
            </a:xfrm>
            <a:prstGeom prst="ellipse">
              <a:avLst/>
            </a:prstGeom>
            <a:noFill/>
            <a:ln w="57150">
              <a:solidFill>
                <a:srgbClr val="A405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2" name="Oval 88"/>
            <p:cNvSpPr>
              <a:spLocks noChangeArrowheads="1"/>
            </p:cNvSpPr>
            <p:nvPr/>
          </p:nvSpPr>
          <p:spPr bwMode="auto">
            <a:xfrm>
              <a:off x="240" y="2208"/>
              <a:ext cx="1776" cy="288"/>
            </a:xfrm>
            <a:prstGeom prst="ellipse">
              <a:avLst/>
            </a:prstGeom>
            <a:noFill/>
            <a:ln w="57150">
              <a:solidFill>
                <a:srgbClr val="A405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43" name="Oval 89"/>
            <p:cNvSpPr>
              <a:spLocks noChangeArrowheads="1"/>
            </p:cNvSpPr>
            <p:nvPr/>
          </p:nvSpPr>
          <p:spPr bwMode="auto">
            <a:xfrm>
              <a:off x="192" y="3072"/>
              <a:ext cx="1776" cy="288"/>
            </a:xfrm>
            <a:prstGeom prst="ellipse">
              <a:avLst/>
            </a:prstGeom>
            <a:noFill/>
            <a:ln w="57150">
              <a:solidFill>
                <a:srgbClr val="A4050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544" name="Group 90"/>
            <p:cNvGrpSpPr>
              <a:grpSpLocks/>
            </p:cNvGrpSpPr>
            <p:nvPr/>
          </p:nvGrpSpPr>
          <p:grpSpPr bwMode="auto">
            <a:xfrm>
              <a:off x="336" y="3408"/>
              <a:ext cx="1248" cy="192"/>
              <a:chOff x="384" y="2544"/>
              <a:chExt cx="1680" cy="192"/>
            </a:xfrm>
          </p:grpSpPr>
          <p:sp>
            <p:nvSpPr>
              <p:cNvPr id="22551" name="Line 91"/>
              <p:cNvSpPr>
                <a:spLocks noChangeShapeType="1"/>
              </p:cNvSpPr>
              <p:nvPr/>
            </p:nvSpPr>
            <p:spPr bwMode="auto">
              <a:xfrm flipH="1"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2" name="Line 92"/>
              <p:cNvSpPr>
                <a:spLocks noChangeShapeType="1"/>
              </p:cNvSpPr>
              <p:nvPr/>
            </p:nvSpPr>
            <p:spPr bwMode="auto">
              <a:xfrm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5" name="Group 93"/>
            <p:cNvGrpSpPr>
              <a:grpSpLocks/>
            </p:cNvGrpSpPr>
            <p:nvPr/>
          </p:nvGrpSpPr>
          <p:grpSpPr bwMode="auto">
            <a:xfrm>
              <a:off x="384" y="2544"/>
              <a:ext cx="1680" cy="192"/>
              <a:chOff x="384" y="2544"/>
              <a:chExt cx="1680" cy="192"/>
            </a:xfrm>
          </p:grpSpPr>
          <p:sp>
            <p:nvSpPr>
              <p:cNvPr id="22549" name="Line 94"/>
              <p:cNvSpPr>
                <a:spLocks noChangeShapeType="1"/>
              </p:cNvSpPr>
              <p:nvPr/>
            </p:nvSpPr>
            <p:spPr bwMode="auto">
              <a:xfrm flipH="1"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50" name="Line 95"/>
              <p:cNvSpPr>
                <a:spLocks noChangeShapeType="1"/>
              </p:cNvSpPr>
              <p:nvPr/>
            </p:nvSpPr>
            <p:spPr bwMode="auto">
              <a:xfrm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546" name="Group 96"/>
            <p:cNvGrpSpPr>
              <a:grpSpLocks/>
            </p:cNvGrpSpPr>
            <p:nvPr/>
          </p:nvGrpSpPr>
          <p:grpSpPr bwMode="auto">
            <a:xfrm>
              <a:off x="384" y="2832"/>
              <a:ext cx="1248" cy="192"/>
              <a:chOff x="384" y="2544"/>
              <a:chExt cx="1680" cy="192"/>
            </a:xfrm>
          </p:grpSpPr>
          <p:sp>
            <p:nvSpPr>
              <p:cNvPr id="22547" name="Line 97"/>
              <p:cNvSpPr>
                <a:spLocks noChangeShapeType="1"/>
              </p:cNvSpPr>
              <p:nvPr/>
            </p:nvSpPr>
            <p:spPr bwMode="auto">
              <a:xfrm flipH="1"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48" name="Line 98"/>
              <p:cNvSpPr>
                <a:spLocks noChangeShapeType="1"/>
              </p:cNvSpPr>
              <p:nvPr/>
            </p:nvSpPr>
            <p:spPr bwMode="auto">
              <a:xfrm flipV="1">
                <a:off x="384" y="2544"/>
                <a:ext cx="1680" cy="192"/>
              </a:xfrm>
              <a:prstGeom prst="line">
                <a:avLst/>
              </a:prstGeom>
              <a:noFill/>
              <a:ln w="38100">
                <a:solidFill>
                  <a:srgbClr val="C76325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2540" name="Rectangle 99"/>
          <p:cNvSpPr>
            <a:spLocks noChangeArrowheads="1"/>
          </p:cNvSpPr>
          <p:nvPr/>
        </p:nvSpPr>
        <p:spPr bwMode="auto">
          <a:xfrm>
            <a:off x="7010400" y="6400800"/>
            <a:ext cx="2028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273056"/>
                </a:solidFill>
                <a:latin typeface="Baskerville Old Face" charset="0"/>
              </a:rPr>
              <a:t>Hughes et al. (2009)</a:t>
            </a:r>
          </a:p>
        </p:txBody>
      </p:sp>
    </p:spTree>
    <p:extLst>
      <p:ext uri="{BB962C8B-B14F-4D97-AF65-F5344CB8AC3E}">
        <p14:creationId xmlns:p14="http://schemas.microsoft.com/office/powerpoint/2010/main" val="381124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75" grpId="0"/>
      <p:bldP spid="18482" grpId="0"/>
      <p:bldP spid="18483" grpId="0"/>
      <p:bldP spid="18486" grpId="0"/>
      <p:bldP spid="18487" grpId="0"/>
      <p:bldP spid="184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entury Schoolbook"/>
                <a:cs typeface="Century Schoolbook"/>
              </a:rPr>
              <a:t>TADPOL </a:t>
            </a:r>
            <a:r>
              <a:rPr lang="en-US" sz="3600" dirty="0" smtClean="0">
                <a:latin typeface="Century Schoolbook"/>
                <a:cs typeface="Century Schoolbook"/>
              </a:rPr>
              <a:t>(PI: Chat Hull)</a:t>
            </a:r>
            <a:endParaRPr lang="en-US" sz="3600" dirty="0">
              <a:latin typeface="Century Schoolbook"/>
              <a:cs typeface="Century School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0889" y="1143000"/>
            <a:ext cx="8335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 CARMA Key Project starting in the 2012A semester.  Emphasis is on outflow/B-field (</a:t>
            </a:r>
            <a:r>
              <a:rPr lang="en-US" sz="2000" dirty="0" err="1" smtClean="0"/>
              <a:t>mis</a:t>
            </a:r>
            <a:r>
              <a:rPr lang="en-US" sz="2000" dirty="0" smtClean="0"/>
              <a:t>)alignment, but includes </a:t>
            </a:r>
            <a:r>
              <a:rPr lang="en-US" sz="2000" dirty="0" err="1" smtClean="0"/>
              <a:t>interferometric</a:t>
            </a:r>
            <a:r>
              <a:rPr lang="en-US" sz="2000" dirty="0" smtClean="0"/>
              <a:t> follow-up of DG Tau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2097392"/>
            <a:ext cx="4203207" cy="4703889"/>
            <a:chOff x="0" y="2097392"/>
            <a:chExt cx="4203207" cy="4703889"/>
          </a:xfrm>
        </p:grpSpPr>
        <p:pic>
          <p:nvPicPr>
            <p:cNvPr id="5" name="Picture 4" descr="DG Tau Tamura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097392"/>
              <a:ext cx="4203207" cy="433455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453683" y="6431949"/>
              <a:ext cx="2082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Tamura et al. (1999)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03207" y="1782717"/>
            <a:ext cx="4940793" cy="5018564"/>
            <a:chOff x="4203207" y="1782717"/>
            <a:chExt cx="4940793" cy="5018564"/>
          </a:xfrm>
        </p:grpSpPr>
        <p:pic>
          <p:nvPicPr>
            <p:cNvPr id="6" name="Picture 5" descr="DG Tau CARMA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207" y="2325563"/>
              <a:ext cx="4599152" cy="41063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8817213">
              <a:off x="4533478" y="3655024"/>
              <a:ext cx="43909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rgbClr val="FF0000"/>
                  </a:solidFill>
                </a:rPr>
                <a:t>HIGHLY PRELIMINARY</a:t>
              </a:r>
              <a:endParaRPr lang="en-US" sz="36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24940" y="6431949"/>
              <a:ext cx="461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 array only.  D array to be added any day now.</a:t>
              </a:r>
              <a:endParaRPr lang="en-US" dirty="0"/>
            </a:p>
          </p:txBody>
        </p:sp>
      </p:grpSp>
      <p:pic>
        <p:nvPicPr>
          <p:cNvPr id="3" name="Picture 2" descr="Serpens_unidentifi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12" y="1998828"/>
            <a:ext cx="4704615" cy="469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0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1384</Words>
  <Application>Microsoft Macintosh PowerPoint</Application>
  <PresentationFormat>On-screen Show (4:3)</PresentationFormat>
  <Paragraphs>224</Paragraphs>
  <Slides>26</Slides>
  <Notes>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Dynamics of Circumstellar Disks</vt:lpstr>
      <vt:lpstr>Circumstellar Disk Evolution</vt:lpstr>
      <vt:lpstr>1. Protoplanetary Disks as Accretion Disks</vt:lpstr>
      <vt:lpstr>Circumstellar disks as accretion disks</vt:lpstr>
      <vt:lpstr>Why should we care?</vt:lpstr>
      <vt:lpstr>Polarization</vt:lpstr>
      <vt:lpstr>Observations</vt:lpstr>
      <vt:lpstr>Model Comparison</vt:lpstr>
      <vt:lpstr>TADPOL (PI: Chat Hull)</vt:lpstr>
      <vt:lpstr>Turbulence</vt:lpstr>
      <vt:lpstr>Observations</vt:lpstr>
      <vt:lpstr>Vertical Profile with Multiple Lines</vt:lpstr>
      <vt:lpstr>Debris Disks</vt:lpstr>
      <vt:lpstr>Debris Disks and Millimeter Interferometry</vt:lpstr>
      <vt:lpstr>State of the Field (2011)</vt:lpstr>
      <vt:lpstr>State of the Field (2012)</vt:lpstr>
      <vt:lpstr>Oh, and this one… (also smooth despite planet)</vt:lpstr>
      <vt:lpstr>Vega</vt:lpstr>
      <vt:lpstr>Vega</vt:lpstr>
      <vt:lpstr>Vega</vt:lpstr>
      <vt:lpstr>HD 107146 and HR 8799</vt:lpstr>
      <vt:lpstr>HD 107146 and HR 8799</vt:lpstr>
      <vt:lpstr>Two FEPS Debris Disks</vt:lpstr>
      <vt:lpstr>Take-home message #1</vt:lpstr>
      <vt:lpstr>Take-home message #2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Protoplanetary and Debris Disks:  Turbulence, Magnetic Fields, and Clumps</dc:title>
  <dc:creator>Office 2004 Test Drive User</dc:creator>
  <cp:lastModifiedBy>Office 2004 Test Drive User</cp:lastModifiedBy>
  <cp:revision>33</cp:revision>
  <cp:lastPrinted>2012-05-05T02:35:51Z</cp:lastPrinted>
  <dcterms:created xsi:type="dcterms:W3CDTF">2012-05-04T03:05:07Z</dcterms:created>
  <dcterms:modified xsi:type="dcterms:W3CDTF">2012-05-07T01:53:48Z</dcterms:modified>
</cp:coreProperties>
</file>